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25"/>
  </p:notesMasterIdLst>
  <p:handoutMasterIdLst>
    <p:handoutMasterId r:id="rId26"/>
  </p:handoutMasterIdLst>
  <p:sldIdLst>
    <p:sldId id="256" r:id="rId6"/>
    <p:sldId id="360" r:id="rId7"/>
    <p:sldId id="359" r:id="rId8"/>
    <p:sldId id="351" r:id="rId9"/>
    <p:sldId id="369" r:id="rId10"/>
    <p:sldId id="352" r:id="rId11"/>
    <p:sldId id="371" r:id="rId12"/>
    <p:sldId id="372" r:id="rId13"/>
    <p:sldId id="348" r:id="rId14"/>
    <p:sldId id="342" r:id="rId15"/>
    <p:sldId id="346" r:id="rId16"/>
    <p:sldId id="367" r:id="rId17"/>
    <p:sldId id="364" r:id="rId18"/>
    <p:sldId id="366" r:id="rId19"/>
    <p:sldId id="349" r:id="rId20"/>
    <p:sldId id="343" r:id="rId21"/>
    <p:sldId id="353" r:id="rId22"/>
    <p:sldId id="368" r:id="rId23"/>
    <p:sldId id="336" r:id="rId24"/>
  </p:sldIdLst>
  <p:sldSz cx="9144000" cy="6858000" type="screen4x3"/>
  <p:notesSz cx="6794500" cy="99314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F3300"/>
    <a:srgbClr val="00FF00"/>
    <a:srgbClr val="FFFFFF"/>
    <a:srgbClr val="849616"/>
    <a:srgbClr val="73E838"/>
    <a:srgbClr val="66FF33"/>
    <a:srgbClr val="B3D6F2"/>
    <a:srgbClr val="29343D"/>
    <a:srgbClr val="5454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357E09-4B0B-4F1A-AF48-6B6AF9DF2217}" v="185" dt="2022-02-24T10:12:50.0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yst layou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llemlayout 1 - Markerin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Lyst layout 3 - Markering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yst layou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llemlayout 3 - Markering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llemlayout 3 - Markerin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llemlayout 3 - Markering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llemlayou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yst layou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yst layout 2 - Markering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5AB1C69-6EDB-4FF4-983F-18BD219EF322}" styleName="Mellemlayout 2 - Marker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Tema til typografi 1 - Markerin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Lyst layout 1 - Markering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5BE263C-DBD7-4A20-BB59-AAB30ACAA65A}" styleName="Mellemlayout 3 - Markerin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26" autoAdjust="0"/>
    <p:restoredTop sz="88693" autoAdjust="0"/>
  </p:normalViewPr>
  <p:slideViewPr>
    <p:cSldViewPr>
      <p:cViewPr varScale="1">
        <p:scale>
          <a:sx n="67" d="100"/>
          <a:sy n="67" d="100"/>
        </p:scale>
        <p:origin x="10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72" y="-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2/Dokumentation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2/Dokumentation%20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2/Dokumentation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2/Dokumentation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2/Dokumentation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2/Dokumentation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2/Dokumentation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2/Dokumentation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2/Dokumentation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2/Dokumentation%20202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995110192900742E-2"/>
          <c:y val="3.9768958577085449E-2"/>
          <c:w val="0.92172756649038379"/>
          <c:h val="0.801409990349551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'EUD mål1'!$F$2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pattFill prst="narHorz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5E4-4E12-B144-06F458AE0D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'EUD mål1'!$G$1</c:f>
              <c:strCache>
                <c:ptCount val="1"/>
                <c:pt idx="0">
                  <c:v>Antal ansøgere</c:v>
                </c:pt>
              </c:strCache>
            </c:strRef>
          </c:cat>
          <c:val>
            <c:numRef>
              <c:f>'EUD mål1'!$G$2</c:f>
              <c:numCache>
                <c:formatCode>General</c:formatCode>
                <c:ptCount val="1"/>
                <c:pt idx="0">
                  <c:v>357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E4-4E12-B144-06F458AE0D70}"/>
            </c:ext>
          </c:extLst>
        </c:ser>
        <c:ser>
          <c:idx val="1"/>
          <c:order val="1"/>
          <c:tx>
            <c:strRef>
              <c:f>'EUD mål1'!$F$3</c:f>
              <c:strCache>
                <c:ptCount val="1"/>
                <c:pt idx="0">
                  <c:v>2021</c:v>
                </c:pt>
              </c:strCache>
            </c:strRef>
          </c:tx>
          <c:spPr>
            <a:pattFill prst="narHorz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5E4-4E12-B144-06F458AE0D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'EUD mål1'!$G$1</c:f>
              <c:strCache>
                <c:ptCount val="1"/>
                <c:pt idx="0">
                  <c:v>Antal ansøgere</c:v>
                </c:pt>
              </c:strCache>
            </c:strRef>
          </c:cat>
          <c:val>
            <c:numRef>
              <c:f>'EUD mål1'!$G$3</c:f>
              <c:numCache>
                <c:formatCode>General</c:formatCode>
                <c:ptCount val="1"/>
                <c:pt idx="0">
                  <c:v>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E4-4E12-B144-06F458AE0D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2673992"/>
        <c:axId val="722673336"/>
      </c:barChart>
      <c:catAx>
        <c:axId val="72267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336"/>
        <c:crosses val="autoZero"/>
        <c:auto val="1"/>
        <c:lblAlgn val="ctr"/>
        <c:lblOffset val="100"/>
        <c:noMultiLvlLbl val="0"/>
      </c:catAx>
      <c:valAx>
        <c:axId val="722673336"/>
        <c:scaling>
          <c:orientation val="minMax"/>
          <c:max val="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992"/>
        <c:crosses val="autoZero"/>
        <c:crossBetween val="between"/>
        <c:majorUnit val="100"/>
        <c:min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'AMU mål'!$G$9</c:f>
              <c:strCache>
                <c:ptCount val="1"/>
                <c:pt idx="0">
                  <c:v>AARHUS TECH 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'AMU mål'!$F$10:$F$13</c:f>
              <c:strCache>
                <c:ptCount val="4"/>
                <c:pt idx="0">
                  <c:v>Kursusudbytte</c:v>
                </c:pt>
                <c:pt idx="1">
                  <c:v>Lærerens præstation </c:v>
                </c:pt>
                <c:pt idx="2">
                  <c:v>Undervisningens form og indhold </c:v>
                </c:pt>
                <c:pt idx="3">
                  <c:v>Total trivsel</c:v>
                </c:pt>
              </c:strCache>
            </c:strRef>
          </c:cat>
          <c:val>
            <c:numRef>
              <c:f>'AMU mål'!$G$10:$G$13</c:f>
              <c:numCache>
                <c:formatCode>0</c:formatCode>
                <c:ptCount val="4"/>
                <c:pt idx="0">
                  <c:v>76.666666666666671</c:v>
                </c:pt>
                <c:pt idx="1">
                  <c:v>85.555555555555543</c:v>
                </c:pt>
                <c:pt idx="2">
                  <c:v>83.333333333333329</c:v>
                </c:pt>
                <c:pt idx="3">
                  <c:v>79.999999999999986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29-4B60-AE2F-96A5E9ED948C}"/>
            </c:ext>
          </c:extLst>
        </c:ser>
        <c:ser>
          <c:idx val="1"/>
          <c:order val="1"/>
          <c:tx>
            <c:strRef>
              <c:f>'AMU mål'!$H$9</c:f>
              <c:strCache>
                <c:ptCount val="1"/>
                <c:pt idx="0">
                  <c:v>DK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'AMU mål'!$F$10:$F$13</c:f>
              <c:strCache>
                <c:ptCount val="4"/>
                <c:pt idx="0">
                  <c:v>Kursusudbytte</c:v>
                </c:pt>
                <c:pt idx="1">
                  <c:v>Lærerens præstation </c:v>
                </c:pt>
                <c:pt idx="2">
                  <c:v>Undervisningens form og indhold </c:v>
                </c:pt>
                <c:pt idx="3">
                  <c:v>Total trivsel</c:v>
                </c:pt>
              </c:strCache>
            </c:strRef>
          </c:cat>
          <c:val>
            <c:numRef>
              <c:f>'AMU mål'!$H$10:$H$13</c:f>
              <c:numCache>
                <c:formatCode>0</c:formatCode>
                <c:ptCount val="4"/>
                <c:pt idx="0">
                  <c:v>76.666666666666671</c:v>
                </c:pt>
                <c:pt idx="1">
                  <c:v>85.555555555555543</c:v>
                </c:pt>
                <c:pt idx="2">
                  <c:v>83.333333333333329</c:v>
                </c:pt>
                <c:pt idx="3">
                  <c:v>79.999999999999986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29-4B60-AE2F-96A5E9ED94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722673992"/>
        <c:axId val="722673336"/>
      </c:barChart>
      <c:catAx>
        <c:axId val="72267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336"/>
        <c:crosses val="autoZero"/>
        <c:auto val="1"/>
        <c:lblAlgn val="ctr"/>
        <c:lblOffset val="100"/>
        <c:noMultiLvlLbl val="0"/>
      </c:catAx>
      <c:valAx>
        <c:axId val="722673336"/>
        <c:scaling>
          <c:orientation val="minMax"/>
          <c:max val="100"/>
          <c:min val="0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992"/>
        <c:crosses val="autoZero"/>
        <c:crossBetween val="between"/>
        <c:majorUnit val="20"/>
        <c:min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081290113064359E-2"/>
          <c:y val="4.0417974512662512E-2"/>
          <c:w val="0.90647559306597192"/>
          <c:h val="0.79816906864777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'EUD mål2'!$Q$23</c:f>
              <c:strCache>
                <c:ptCount val="1"/>
                <c:pt idx="0">
                  <c:v>AARHUS TECH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'EUD mål2'!$P$24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'EUD mål2'!$Q$24</c:f>
              <c:numCache>
                <c:formatCode>0%</c:formatCode>
                <c:ptCount val="1"/>
                <c:pt idx="0">
                  <c:v>0.57000000000000006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5A-46D5-972C-DA5AF866A57B}"/>
            </c:ext>
          </c:extLst>
        </c:ser>
        <c:ser>
          <c:idx val="1"/>
          <c:order val="1"/>
          <c:tx>
            <c:strRef>
              <c:f>'EUD mål2'!$R$23</c:f>
              <c:strCache>
                <c:ptCount val="1"/>
                <c:pt idx="0">
                  <c:v>DK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'EUD mål2'!$P$24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'EUD mål2'!$R$24</c:f>
              <c:numCache>
                <c:formatCode>0%</c:formatCode>
                <c:ptCount val="1"/>
                <c:pt idx="0">
                  <c:v>0.52500000000000002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5A-46D5-972C-DA5AF866A5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722673992"/>
        <c:axId val="722673336"/>
      </c:barChart>
      <c:catAx>
        <c:axId val="72267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336"/>
        <c:crosses val="autoZero"/>
        <c:auto val="1"/>
        <c:lblAlgn val="ctr"/>
        <c:lblOffset val="100"/>
        <c:noMultiLvlLbl val="0"/>
      </c:catAx>
      <c:valAx>
        <c:axId val="722673336"/>
        <c:scaling>
          <c:orientation val="minMax"/>
          <c:max val="1"/>
          <c:min val="0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992"/>
        <c:crosses val="autoZero"/>
        <c:crossBetween val="between"/>
        <c:majorUnit val="0.2"/>
        <c:min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'EUD mål3'!$B$24</c:f>
              <c:strCache>
                <c:ptCount val="1"/>
                <c:pt idx="0">
                  <c:v>AARHUS TECH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'EUD mål3'!$A$25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'EUD mål3'!$B$25</c:f>
              <c:numCache>
                <c:formatCode>0%</c:formatCode>
                <c:ptCount val="1"/>
                <c:pt idx="0">
                  <c:v>0.78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27-415D-8083-F0188D8DAC9C}"/>
            </c:ext>
          </c:extLst>
        </c:ser>
        <c:ser>
          <c:idx val="1"/>
          <c:order val="1"/>
          <c:tx>
            <c:strRef>
              <c:f>'EUD mål3'!$C$24</c:f>
              <c:strCache>
                <c:ptCount val="1"/>
                <c:pt idx="0">
                  <c:v>DK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'EUD mål3'!$A$25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'EUD mål3'!$C$25</c:f>
              <c:numCache>
                <c:formatCode>0%</c:formatCode>
                <c:ptCount val="1"/>
                <c:pt idx="0">
                  <c:v>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27-415D-8083-F0188D8DAC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722673992"/>
        <c:axId val="722673336"/>
      </c:barChart>
      <c:catAx>
        <c:axId val="72267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336"/>
        <c:crosses val="autoZero"/>
        <c:auto val="1"/>
        <c:lblAlgn val="ctr"/>
        <c:lblOffset val="100"/>
        <c:noMultiLvlLbl val="0"/>
      </c:catAx>
      <c:valAx>
        <c:axId val="722673336"/>
        <c:scaling>
          <c:orientation val="minMax"/>
          <c:max val="1"/>
          <c:min val="0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9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'EUD mål4 ETU'!$W$3</c:f>
              <c:strCache>
                <c:ptCount val="1"/>
                <c:pt idx="0">
                  <c:v>AARHUS TECH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'EUD mål4 ETU'!$V$4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'EUD mål4 ETU'!$W$4</c:f>
              <c:numCache>
                <c:formatCode>General</c:formatCode>
                <c:ptCount val="1"/>
                <c:pt idx="0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4A-4860-9EA4-7A939F61110F}"/>
            </c:ext>
          </c:extLst>
        </c:ser>
        <c:ser>
          <c:idx val="1"/>
          <c:order val="1"/>
          <c:tx>
            <c:strRef>
              <c:f>'EUD mål4 ETU'!$X$3</c:f>
              <c:strCache>
                <c:ptCount val="1"/>
                <c:pt idx="0">
                  <c:v>DK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'EUD mål4 ETU'!$V$4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'EUD mål4 ETU'!$X$4</c:f>
              <c:numCache>
                <c:formatCode>0</c:formatCode>
                <c:ptCount val="1"/>
                <c:pt idx="0">
                  <c:v>77.499999999999986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4A-4860-9EA4-7A939F6111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722673992"/>
        <c:axId val="722673336"/>
      </c:barChart>
      <c:catAx>
        <c:axId val="72267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336"/>
        <c:crosses val="autoZero"/>
        <c:auto val="1"/>
        <c:lblAlgn val="ctr"/>
        <c:lblOffset val="100"/>
        <c:noMultiLvlLbl val="0"/>
      </c:catAx>
      <c:valAx>
        <c:axId val="722673336"/>
        <c:scaling>
          <c:orientation val="minMax"/>
          <c:max val="10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992"/>
        <c:crosses val="autoZero"/>
        <c:crossBetween val="between"/>
        <c:majorUnit val="20"/>
        <c:min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'EUD mål4 VTU'!$P$3</c:f>
              <c:strCache>
                <c:ptCount val="1"/>
                <c:pt idx="0">
                  <c:v>AARHUS TECH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'EUD mål4 VTU'!$O$4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'EUD mål4 VTU'!$P$4</c:f>
              <c:numCache>
                <c:formatCode>0</c:formatCode>
                <c:ptCount val="1"/>
                <c:pt idx="0">
                  <c:v>68.333333333333329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72-40D1-8391-26C9B2A3903F}"/>
            </c:ext>
          </c:extLst>
        </c:ser>
        <c:ser>
          <c:idx val="1"/>
          <c:order val="1"/>
          <c:tx>
            <c:strRef>
              <c:f>'EUD mål4 VTU'!$Q$3</c:f>
              <c:strCache>
                <c:ptCount val="1"/>
                <c:pt idx="0">
                  <c:v>DK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72-40D1-8391-26C9B2A390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'EUD mål4 VTU'!$O$4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'EUD mål4 VTU'!$Q$4</c:f>
              <c:numCache>
                <c:formatCode>0</c:formatCode>
                <c:ptCount val="1"/>
                <c:pt idx="0">
                  <c:v>73.111111111111114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72-40D1-8391-26C9B2A390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722673992"/>
        <c:axId val="722673336"/>
      </c:barChart>
      <c:catAx>
        <c:axId val="72267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336"/>
        <c:crosses val="autoZero"/>
        <c:auto val="1"/>
        <c:lblAlgn val="ctr"/>
        <c:lblOffset val="100"/>
        <c:noMultiLvlLbl val="0"/>
      </c:catAx>
      <c:valAx>
        <c:axId val="722673336"/>
        <c:scaling>
          <c:orientation val="minMax"/>
          <c:max val="100"/>
          <c:min val="0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992"/>
        <c:crosses val="autoZero"/>
        <c:crossBetween val="between"/>
        <c:majorUnit val="20"/>
        <c:min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'Gym Mål1'!$L$9</c:f>
              <c:strCache>
                <c:ptCount val="1"/>
                <c:pt idx="0">
                  <c:v>AARHUS GYMNASIUM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'Gym Mål1'!$K$10:$K$12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'Gym Mål1'!$L$10:$L$12</c:f>
              <c:numCache>
                <c:formatCode>General</c:formatCode>
                <c:ptCount val="3"/>
                <c:pt idx="0">
                  <c:v>7.8</c:v>
                </c:pt>
                <c:pt idx="1">
                  <c:v>5.5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17-4983-9238-518F1944BD7C}"/>
            </c:ext>
          </c:extLst>
        </c:ser>
        <c:ser>
          <c:idx val="1"/>
          <c:order val="1"/>
          <c:tx>
            <c:strRef>
              <c:f>'Gym Mål1'!$M$9</c:f>
              <c:strCache>
                <c:ptCount val="1"/>
                <c:pt idx="0">
                  <c:v>DK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'Gym Mål1'!$K$10:$K$12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'Gym Mål1'!$M$10:$M$12</c:f>
              <c:numCache>
                <c:formatCode>General</c:formatCode>
                <c:ptCount val="3"/>
                <c:pt idx="0">
                  <c:v>7.7</c:v>
                </c:pt>
                <c:pt idx="1">
                  <c:v>7.7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17-4983-9238-518F1944BD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722673992"/>
        <c:axId val="722673336"/>
      </c:barChart>
      <c:catAx>
        <c:axId val="72267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336"/>
        <c:crosses val="autoZero"/>
        <c:auto val="1"/>
        <c:lblAlgn val="ctr"/>
        <c:lblOffset val="100"/>
        <c:noMultiLvlLbl val="0"/>
      </c:catAx>
      <c:valAx>
        <c:axId val="722673336"/>
        <c:scaling>
          <c:orientation val="minMax"/>
          <c:max val="12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992"/>
        <c:crosses val="autoZero"/>
        <c:crossBetween val="between"/>
        <c:majorUnit val="2"/>
        <c:min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581867685387897E-2"/>
          <c:y val="3.3564053163345937E-2"/>
          <c:w val="0.93003863721768243"/>
          <c:h val="0.795149157418933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'Gym trivsel Mål2'!$K$13</c:f>
              <c:strCache>
                <c:ptCount val="1"/>
                <c:pt idx="0">
                  <c:v>AARHUS GYMNASIUM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'Gym trivsel Mål2'!$J$14:$J$17</c:f>
              <c:strCache>
                <c:ptCount val="4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  <c:pt idx="3">
                  <c:v>Pre-IB</c:v>
                </c:pt>
              </c:strCache>
            </c:strRef>
          </c:cat>
          <c:val>
            <c:numRef>
              <c:f>'Gym trivsel Mål2'!$K$14:$K$17</c:f>
              <c:numCache>
                <c:formatCode>General</c:formatCode>
                <c:ptCount val="4"/>
                <c:pt idx="0">
                  <c:v>70</c:v>
                </c:pt>
                <c:pt idx="1">
                  <c:v>65</c:v>
                </c:pt>
                <c:pt idx="2" formatCode="0">
                  <c:v>72.5</c:v>
                </c:pt>
                <c:pt idx="3" formatCode="0">
                  <c:v>72.5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44-429D-854C-00AAFD1C294A}"/>
            </c:ext>
          </c:extLst>
        </c:ser>
        <c:ser>
          <c:idx val="1"/>
          <c:order val="1"/>
          <c:tx>
            <c:strRef>
              <c:f>'Gym trivsel Mål2'!$L$13</c:f>
              <c:strCache>
                <c:ptCount val="1"/>
                <c:pt idx="0">
                  <c:v>DK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'Gym trivsel Mål2'!$J$14:$J$17</c:f>
              <c:strCache>
                <c:ptCount val="4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  <c:pt idx="3">
                  <c:v>Pre-IB</c:v>
                </c:pt>
              </c:strCache>
            </c:strRef>
          </c:cat>
          <c:val>
            <c:numRef>
              <c:f>'Gym trivsel Mål2'!$L$14:$L$17</c:f>
              <c:numCache>
                <c:formatCode>General</c:formatCode>
                <c:ptCount val="4"/>
                <c:pt idx="0">
                  <c:v>70</c:v>
                </c:pt>
                <c:pt idx="1">
                  <c:v>70</c:v>
                </c:pt>
                <c:pt idx="2" formatCode="0">
                  <c:v>67.5</c:v>
                </c:pt>
                <c:pt idx="3" formatCode="0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44-429D-854C-00AAFD1C2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722673992"/>
        <c:axId val="722673336"/>
      </c:barChart>
      <c:catAx>
        <c:axId val="72267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336"/>
        <c:crosses val="autoZero"/>
        <c:auto val="1"/>
        <c:lblAlgn val="ctr"/>
        <c:lblOffset val="100"/>
        <c:noMultiLvlLbl val="0"/>
      </c:catAx>
      <c:valAx>
        <c:axId val="722673336"/>
        <c:scaling>
          <c:orientation val="minMax"/>
          <c:max val="10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992"/>
        <c:crosses val="autoZero"/>
        <c:crossBetween val="between"/>
        <c:majorUnit val="20"/>
        <c:min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'GYM afbrud mål3'!$J$6</c:f>
              <c:strCache>
                <c:ptCount val="1"/>
                <c:pt idx="0">
                  <c:v>AARHUS GYMNASIUM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'GYM afbrud mål3'!$I$7:$I$10</c:f>
              <c:strCache>
                <c:ptCount val="4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  <c:pt idx="3">
                  <c:v>Pre-IB</c:v>
                </c:pt>
              </c:strCache>
            </c:strRef>
          </c:cat>
          <c:val>
            <c:numRef>
              <c:f>'GYM afbrud mål3'!$J$7:$J$10</c:f>
              <c:numCache>
                <c:formatCode>0%</c:formatCode>
                <c:ptCount val="4"/>
                <c:pt idx="0">
                  <c:v>0.14199999999999999</c:v>
                </c:pt>
                <c:pt idx="1">
                  <c:v>0.155</c:v>
                </c:pt>
                <c:pt idx="2">
                  <c:v>0.17</c:v>
                </c:pt>
                <c:pt idx="3">
                  <c:v>0.13500000000000001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EE-4CCF-B84F-ED310C43EB87}"/>
            </c:ext>
          </c:extLst>
        </c:ser>
        <c:ser>
          <c:idx val="1"/>
          <c:order val="1"/>
          <c:tx>
            <c:strRef>
              <c:f>'GYM afbrud mål3'!$K$6</c:f>
              <c:strCache>
                <c:ptCount val="1"/>
                <c:pt idx="0">
                  <c:v>DK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'GYM afbrud mål3'!$I$7:$I$10</c:f>
              <c:strCache>
                <c:ptCount val="4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  <c:pt idx="3">
                  <c:v>Pre-IB</c:v>
                </c:pt>
              </c:strCache>
            </c:strRef>
          </c:cat>
          <c:val>
            <c:numRef>
              <c:f>'GYM afbrud mål3'!$K$7:$K$10</c:f>
              <c:numCache>
                <c:formatCode>0%</c:formatCode>
                <c:ptCount val="4"/>
                <c:pt idx="0">
                  <c:v>0.111</c:v>
                </c:pt>
                <c:pt idx="1">
                  <c:v>7.0999999999999994E-2</c:v>
                </c:pt>
                <c:pt idx="2">
                  <c:v>0.157</c:v>
                </c:pt>
                <c:pt idx="3">
                  <c:v>0.17499999999999999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EE-4CCF-B84F-ED310C43EB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722673992"/>
        <c:axId val="722673336"/>
      </c:barChart>
      <c:catAx>
        <c:axId val="72267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336"/>
        <c:crosses val="autoZero"/>
        <c:auto val="1"/>
        <c:lblAlgn val="ctr"/>
        <c:lblOffset val="100"/>
        <c:noMultiLvlLbl val="0"/>
      </c:catAx>
      <c:valAx>
        <c:axId val="722673336"/>
        <c:scaling>
          <c:orientation val="minMax"/>
          <c:max val="1"/>
          <c:min val="0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992"/>
        <c:crosses val="autoZero"/>
        <c:crossBetween val="between"/>
        <c:majorUnit val="0.2"/>
        <c:min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'Gym BF. mål4'!$K$14</c:f>
              <c:strCache>
                <c:ptCount val="1"/>
                <c:pt idx="0">
                  <c:v>AARHUS GYMNASIUM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'Gym BF. mål4'!$J$15:$J$17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'Gym BF. mål4'!$K$15:$K$17</c:f>
              <c:numCache>
                <c:formatCode>0%</c:formatCode>
                <c:ptCount val="3"/>
                <c:pt idx="0">
                  <c:v>0.69699999999999995</c:v>
                </c:pt>
                <c:pt idx="1">
                  <c:v>0.71199999999999997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73-4BB2-B540-923DF003A7F2}"/>
            </c:ext>
          </c:extLst>
        </c:ser>
        <c:ser>
          <c:idx val="1"/>
          <c:order val="1"/>
          <c:tx>
            <c:strRef>
              <c:f>'Gym BF. mål4'!$L$14</c:f>
              <c:strCache>
                <c:ptCount val="1"/>
                <c:pt idx="0">
                  <c:v>DK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'Gym BF. mål4'!$J$15:$J$17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'Gym BF. mål4'!$L$15:$L$17</c:f>
              <c:numCache>
                <c:formatCode>0%</c:formatCode>
                <c:ptCount val="3"/>
                <c:pt idx="0">
                  <c:v>0.73099999999999998</c:v>
                </c:pt>
                <c:pt idx="1">
                  <c:v>0.65600000000000003</c:v>
                </c:pt>
                <c:pt idx="2">
                  <c:v>0.47799999999999998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73-4BB2-B540-923DF003A7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722673992"/>
        <c:axId val="722673336"/>
      </c:barChart>
      <c:catAx>
        <c:axId val="72267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336"/>
        <c:crosses val="autoZero"/>
        <c:auto val="1"/>
        <c:lblAlgn val="ctr"/>
        <c:lblOffset val="100"/>
        <c:noMultiLvlLbl val="0"/>
      </c:catAx>
      <c:valAx>
        <c:axId val="722673336"/>
        <c:scaling>
          <c:orientation val="minMax"/>
          <c:max val="1"/>
          <c:min val="0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22673992"/>
        <c:crosses val="autoZero"/>
        <c:crossBetween val="between"/>
        <c:majorUnit val="0.2"/>
        <c:min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/>
          <a:lstStyle>
            <a:lvl1pPr algn="l">
              <a:defRPr sz="1300"/>
            </a:lvl1pPr>
          </a:lstStyle>
          <a:p>
            <a:endParaRPr lang="da-DK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 anchor="b"/>
          <a:lstStyle>
            <a:lvl1pPr algn="l">
              <a:defRPr sz="1300"/>
            </a:lvl1pPr>
          </a:lstStyle>
          <a:p>
            <a:endParaRPr lang="da-DK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 anchor="b"/>
          <a:lstStyle>
            <a:lvl1pPr algn="r">
              <a:defRPr sz="1300"/>
            </a:lvl1pPr>
          </a:lstStyle>
          <a:p>
            <a:fld id="{2E47FF8D-D1A9-4421-8424-F84569FB2D98}" type="slidenum">
              <a:rPr lang="da-DK" sz="1100"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a-DK" sz="1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315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/>
          <a:lstStyle>
            <a:lvl1pPr algn="l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4" tIns="47782" rIns="95564" bIns="47782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5564" tIns="47782" rIns="95564" bIns="47782" rtlCol="0">
            <a:normAutofit/>
          </a:bodyPr>
          <a:lstStyle/>
          <a:p>
            <a:pPr lvl="0"/>
            <a:r>
              <a:rPr lang="da-DK" dirty="0"/>
              <a:t>Klik for at redigere typografi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 anchor="b"/>
          <a:lstStyle>
            <a:lvl1pPr algn="l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 anchor="b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fld id="{AA2949DE-B29F-40DC-83F7-F310D2705DC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27390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ide LYS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4" r="12244"/>
          <a:stretch/>
        </p:blipFill>
        <p:spPr>
          <a:xfrm>
            <a:off x="2699792" y="-27384"/>
            <a:ext cx="6480720" cy="5832648"/>
          </a:xfrm>
          <a:prstGeom prst="rect">
            <a:avLst/>
          </a:prstGeom>
        </p:spPr>
      </p:pic>
      <p:sp>
        <p:nvSpPr>
          <p:cNvPr id="34" name="Undertitel 2"/>
          <p:cNvSpPr>
            <a:spLocks noGrp="1"/>
          </p:cNvSpPr>
          <p:nvPr>
            <p:ph type="subTitle" idx="1"/>
          </p:nvPr>
        </p:nvSpPr>
        <p:spPr>
          <a:xfrm>
            <a:off x="323528" y="6165384"/>
            <a:ext cx="8712968" cy="720000"/>
          </a:xfrm>
          <a:prstGeom prst="rect">
            <a:avLst/>
          </a:prstGeom>
        </p:spPr>
        <p:txBody>
          <a:bodyPr lIns="180000" tIns="0" rIns="180000" bIns="0">
            <a:noAutofit/>
          </a:bodyPr>
          <a:lstStyle>
            <a:lvl1pPr marL="0" indent="0" algn="l">
              <a:buNone/>
              <a:defRPr sz="2800" b="0">
                <a:solidFill>
                  <a:srgbClr val="BED6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5" name="Titel 29"/>
          <p:cNvSpPr>
            <a:spLocks noGrp="1"/>
          </p:cNvSpPr>
          <p:nvPr>
            <p:ph type="title"/>
          </p:nvPr>
        </p:nvSpPr>
        <p:spPr>
          <a:xfrm>
            <a:off x="323528" y="4829060"/>
            <a:ext cx="8712968" cy="1320174"/>
          </a:xfrm>
          <a:prstGeom prst="rect">
            <a:avLst/>
          </a:prstGeom>
        </p:spPr>
        <p:txBody>
          <a:bodyPr lIns="180000" tIns="180000" rIns="180000" bIns="0" anchor="t" anchorCtr="0">
            <a:noAutofit/>
          </a:bodyPr>
          <a:lstStyle>
            <a:lvl1pPr algn="l">
              <a:defRPr sz="3600" b="0" cap="all" baseline="0">
                <a:solidFill>
                  <a:srgbClr val="BED600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21740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dholdss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9823" y="720000"/>
            <a:ext cx="6838481" cy="70873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rgbClr val="545454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9823" y="1440000"/>
            <a:ext cx="6838481" cy="4989396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defRPr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defRPr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defRPr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defRPr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defRPr>
                <a:solidFill>
                  <a:srgbClr val="545454"/>
                </a:solidFill>
              </a:defRPr>
            </a:lvl5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4" name="Lige forbindelse 3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boks 4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6" name="Tekstboks 5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18. marts 2022</a:t>
            </a:fld>
            <a:endParaRPr lang="da-DK" sz="800" b="0" dirty="0"/>
          </a:p>
        </p:txBody>
      </p:sp>
      <p:sp>
        <p:nvSpPr>
          <p:cNvPr id="8" name="Tekstboks 7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dholdsside - ude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9823" y="720000"/>
            <a:ext cx="6838481" cy="70873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45454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9823" y="1440000"/>
            <a:ext cx="6838481" cy="49893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545454"/>
                </a:solidFill>
              </a:defRPr>
            </a:lvl1pPr>
            <a:lvl2pPr marL="0" indent="0">
              <a:buNone/>
              <a:defRPr>
                <a:solidFill>
                  <a:srgbClr val="545454"/>
                </a:solidFill>
              </a:defRPr>
            </a:lvl2pPr>
            <a:lvl3pPr marL="361950" indent="0">
              <a:buNone/>
              <a:defRPr>
                <a:solidFill>
                  <a:srgbClr val="545454"/>
                </a:solidFill>
              </a:defRPr>
            </a:lvl3pPr>
            <a:lvl4pPr marL="715963" indent="0">
              <a:buNone/>
              <a:defRPr>
                <a:solidFill>
                  <a:srgbClr val="545454"/>
                </a:solidFill>
              </a:defRPr>
            </a:lvl4pPr>
            <a:lvl5pPr marL="1077913" indent="0">
              <a:buNone/>
              <a:defRPr>
                <a:solidFill>
                  <a:srgbClr val="545454"/>
                </a:solidFill>
              </a:defRPr>
            </a:lvl5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4" name="Lige forbindelse 3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boks 4"/>
          <p:cNvSpPr txBox="1"/>
          <p:nvPr userDrawn="1"/>
        </p:nvSpPr>
        <p:spPr>
          <a:xfrm>
            <a:off x="7164288" y="138118"/>
            <a:ext cx="158417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2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6" name="Tekstboks 5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2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200000"/>
                </a:lnSpc>
              </a:pPr>
              <a:t>18. marts 2022</a:t>
            </a:fld>
            <a:endParaRPr lang="da-DK" sz="800" b="0" dirty="0"/>
          </a:p>
        </p:txBody>
      </p:sp>
      <p:sp>
        <p:nvSpPr>
          <p:cNvPr id="8" name="Tekstboks 7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2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2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Indholdsside - 2 spalter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720000"/>
            <a:ext cx="6852395" cy="6974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67544" y="1600200"/>
            <a:ext cx="3280496" cy="4829196"/>
          </a:xfrm>
          <a:prstGeom prst="rect">
            <a:avLst/>
          </a:prstGeom>
        </p:spPr>
        <p:txBody>
          <a:bodyPr/>
          <a:lstStyle>
            <a:lvl1pPr marL="180975" indent="-180975"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61950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4988" indent="-173038"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5963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896938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039444" y="1600200"/>
            <a:ext cx="3280496" cy="4829196"/>
          </a:xfrm>
          <a:prstGeom prst="rect">
            <a:avLst/>
          </a:prstGeom>
        </p:spPr>
        <p:txBody>
          <a:bodyPr/>
          <a:lstStyle>
            <a:lvl1pPr marL="180975" indent="-180975"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61950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4988" indent="-173038"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5963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896938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5" name="Lige forbindelse 4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boks 5"/>
          <p:cNvSpPr txBox="1"/>
          <p:nvPr userDrawn="1"/>
        </p:nvSpPr>
        <p:spPr>
          <a:xfrm>
            <a:off x="7164288" y="138118"/>
            <a:ext cx="158417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2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7" name="Tekstboks 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2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200000"/>
                </a:lnSpc>
              </a:pPr>
              <a:t>18. marts 2022</a:t>
            </a:fld>
            <a:endParaRPr lang="da-DK" sz="800" b="0" dirty="0"/>
          </a:p>
        </p:txBody>
      </p:sp>
      <p:sp>
        <p:nvSpPr>
          <p:cNvPr id="9" name="Tekstboks 8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2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2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dholdsside - 2 spalter - UDE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720000"/>
            <a:ext cx="6852395" cy="69741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rgbClr val="545454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67544" y="1600200"/>
            <a:ext cx="3280496" cy="48291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545454"/>
                </a:solidFill>
              </a:defRPr>
            </a:lvl1pPr>
            <a:lvl2pPr marL="0" indent="0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2pPr>
            <a:lvl3pPr marL="361950" indent="-180975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3pPr>
            <a:lvl4pPr marL="534988" indent="-173038">
              <a:lnSpc>
                <a:spcPct val="100000"/>
              </a:lnSpc>
              <a:buNone/>
              <a:tabLst/>
              <a:defRPr sz="1600">
                <a:solidFill>
                  <a:srgbClr val="545454"/>
                </a:solidFill>
              </a:defRPr>
            </a:lvl4pPr>
            <a:lvl5pPr marL="715963" indent="-180975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039444" y="1600200"/>
            <a:ext cx="3280496" cy="48291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545454"/>
                </a:solidFill>
              </a:defRPr>
            </a:lvl1pPr>
            <a:lvl2pPr marL="0" indent="0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2pPr>
            <a:lvl3pPr marL="361950" indent="-180975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3pPr>
            <a:lvl4pPr marL="534988" indent="-173038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4pPr>
            <a:lvl5pPr marL="715963" indent="-180975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5" name="Lige forbindelse 4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boks 5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7" name="Tekstboks 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18. marts 2022</a:t>
            </a:fld>
            <a:endParaRPr lang="da-DK" sz="800" b="0" dirty="0"/>
          </a:p>
        </p:txBody>
      </p:sp>
      <p:sp>
        <p:nvSpPr>
          <p:cNvPr id="9" name="Tekstboks 8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derside - billed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6840000" cy="75769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rgbClr val="545454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67544" y="1450390"/>
            <a:ext cx="6840000" cy="2071702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defRPr sz="2000"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defRPr sz="1600"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defRPr sz="1600"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defRPr sz="1600"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-1" y="3618000"/>
            <a:ext cx="9144001" cy="3240000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buNone/>
              <a:defRPr sz="2000"/>
            </a:lvl1pPr>
            <a:lvl2pPr marL="361950" indent="-180975">
              <a:defRPr sz="1600"/>
            </a:lvl2pPr>
            <a:lvl3pPr marL="534988" indent="-173038">
              <a:defRPr sz="1600"/>
            </a:lvl3pPr>
            <a:lvl4pPr marL="715963" indent="-180975">
              <a:defRPr sz="1600"/>
            </a:lvl4pPr>
            <a:lvl5pPr marL="896938" indent="-180975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Indsæt billede</a:t>
            </a:r>
          </a:p>
        </p:txBody>
      </p:sp>
      <p:cxnSp>
        <p:nvCxnSpPr>
          <p:cNvPr id="5" name="Lige forbindelse 4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boks 5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7" name="Tekstboks 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18. marts 2022</a:t>
            </a:fld>
            <a:endParaRPr lang="da-DK" sz="800" b="0" dirty="0"/>
          </a:p>
        </p:txBody>
      </p:sp>
      <p:sp>
        <p:nvSpPr>
          <p:cNvPr id="9" name="Tekstboks 8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rød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itel 1"/>
          <p:cNvSpPr>
            <a:spLocks noGrp="1"/>
          </p:cNvSpPr>
          <p:nvPr>
            <p:ph type="title"/>
          </p:nvPr>
        </p:nvSpPr>
        <p:spPr>
          <a:xfrm>
            <a:off x="539553" y="836712"/>
            <a:ext cx="3960440" cy="11968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cap="all" baseline="0">
                <a:solidFill>
                  <a:srgbClr val="DE383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8" name="Pladsholder til tekst 2"/>
          <p:cNvSpPr>
            <a:spLocks noGrp="1"/>
          </p:cNvSpPr>
          <p:nvPr>
            <p:ph idx="1"/>
          </p:nvPr>
        </p:nvSpPr>
        <p:spPr>
          <a:xfrm>
            <a:off x="539552" y="2204864"/>
            <a:ext cx="6264696" cy="37610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1pPr>
            <a:lvl2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2pPr>
            <a:lvl3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3pPr>
            <a:lvl4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4pPr>
            <a:lvl5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5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18" name="Lige forbindelse 17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boks 20"/>
          <p:cNvSpPr txBox="1"/>
          <p:nvPr userDrawn="1"/>
        </p:nvSpPr>
        <p:spPr>
          <a:xfrm>
            <a:off x="7164288" y="138118"/>
            <a:ext cx="158417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2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22" name="Tekstboks 21"/>
          <p:cNvSpPr txBox="1"/>
          <p:nvPr userDrawn="1"/>
        </p:nvSpPr>
        <p:spPr>
          <a:xfrm>
            <a:off x="611560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2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200000"/>
                </a:lnSpc>
              </a:pPr>
              <a:t>18. marts 2022</a:t>
            </a:fld>
            <a:endParaRPr lang="da-DK" sz="800" b="0" dirty="0"/>
          </a:p>
        </p:txBody>
      </p:sp>
      <p:sp>
        <p:nvSpPr>
          <p:cNvPr id="23" name="Rektangel 22"/>
          <p:cNvSpPr/>
          <p:nvPr userDrawn="1"/>
        </p:nvSpPr>
        <p:spPr>
          <a:xfrm>
            <a:off x="539552" y="260648"/>
            <a:ext cx="108000" cy="108000"/>
          </a:xfrm>
          <a:prstGeom prst="rect">
            <a:avLst/>
          </a:prstGeom>
          <a:solidFill>
            <a:schemeClr val="accent5"/>
          </a:solidFill>
          <a:ln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da-DK"/>
          </a:p>
        </p:txBody>
      </p:sp>
      <p:sp>
        <p:nvSpPr>
          <p:cNvPr id="24" name="Tekstboks 23"/>
          <p:cNvSpPr txBox="1"/>
          <p:nvPr userDrawn="1"/>
        </p:nvSpPr>
        <p:spPr>
          <a:xfrm>
            <a:off x="1835696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2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2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e LYS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Undertitel 2"/>
          <p:cNvSpPr>
            <a:spLocks noGrp="1"/>
          </p:cNvSpPr>
          <p:nvPr>
            <p:ph type="subTitle" idx="1"/>
          </p:nvPr>
        </p:nvSpPr>
        <p:spPr>
          <a:xfrm>
            <a:off x="323528" y="6137824"/>
            <a:ext cx="8712968" cy="720000"/>
          </a:xfrm>
          <a:prstGeom prst="rect">
            <a:avLst/>
          </a:prstGeom>
        </p:spPr>
        <p:txBody>
          <a:bodyPr lIns="180000" tIns="0" rIns="180000" bIns="0">
            <a:noAutofit/>
          </a:bodyPr>
          <a:lstStyle>
            <a:lvl1pPr marL="0" indent="0" algn="l">
              <a:buNone/>
              <a:defRPr sz="2800" b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37" name="Titel 29"/>
          <p:cNvSpPr>
            <a:spLocks noGrp="1"/>
          </p:cNvSpPr>
          <p:nvPr>
            <p:ph type="title"/>
          </p:nvPr>
        </p:nvSpPr>
        <p:spPr>
          <a:xfrm>
            <a:off x="323528" y="4829060"/>
            <a:ext cx="8712968" cy="1320174"/>
          </a:xfrm>
          <a:prstGeom prst="rect">
            <a:avLst/>
          </a:prstGeom>
        </p:spPr>
        <p:txBody>
          <a:bodyPr lIns="180000" tIns="180000" rIns="180000" bIns="0" anchor="t" anchorCtr="0">
            <a:noAutofit/>
          </a:bodyPr>
          <a:lstStyle>
            <a:lvl1pPr algn="l">
              <a:defRPr sz="3600" b="0" cap="all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4" r="12244"/>
          <a:stretch/>
        </p:blipFill>
        <p:spPr>
          <a:xfrm>
            <a:off x="2699792" y="-27384"/>
            <a:ext cx="6480720" cy="583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dertitel 2"/>
          <p:cNvSpPr>
            <a:spLocks noGrp="1"/>
          </p:cNvSpPr>
          <p:nvPr>
            <p:ph type="subTitle" idx="1"/>
          </p:nvPr>
        </p:nvSpPr>
        <p:spPr>
          <a:xfrm>
            <a:off x="323528" y="6137824"/>
            <a:ext cx="8712968" cy="720000"/>
          </a:xfrm>
          <a:prstGeom prst="rect">
            <a:avLst/>
          </a:prstGeom>
        </p:spPr>
        <p:txBody>
          <a:bodyPr lIns="180000" tIns="0" rIns="180000" bIns="0">
            <a:noAutofit/>
          </a:bodyPr>
          <a:lstStyle>
            <a:lvl1pPr marL="0" indent="0" algn="l">
              <a:buNone/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1" name="Titel 29"/>
          <p:cNvSpPr>
            <a:spLocks noGrp="1"/>
          </p:cNvSpPr>
          <p:nvPr>
            <p:ph type="title"/>
          </p:nvPr>
        </p:nvSpPr>
        <p:spPr>
          <a:xfrm>
            <a:off x="323528" y="4829060"/>
            <a:ext cx="8712968" cy="1320174"/>
          </a:xfrm>
          <a:prstGeom prst="rect">
            <a:avLst/>
          </a:prstGeom>
        </p:spPr>
        <p:txBody>
          <a:bodyPr lIns="180000" tIns="180000" rIns="180000" bIns="0" anchor="t" anchorCtr="0">
            <a:noAutofit/>
          </a:bodyPr>
          <a:lstStyle>
            <a:lvl1pPr algn="l"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4" r="12244"/>
          <a:stretch/>
        </p:blipFill>
        <p:spPr>
          <a:xfrm>
            <a:off x="2699792" y="-27384"/>
            <a:ext cx="6480720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571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bg>
      <p:bgPr>
        <a:gradFill>
          <a:gsLst>
            <a:gs pos="0">
              <a:schemeClr val="tx1">
                <a:lumMod val="40000"/>
                <a:lumOff val="60000"/>
              </a:schemeClr>
            </a:gs>
            <a:gs pos="72000">
              <a:schemeClr val="tx1">
                <a:lumMod val="75000"/>
              </a:schemeClr>
            </a:gs>
            <a:gs pos="71000">
              <a:schemeClr val="tx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el 2"/>
          <p:cNvSpPr>
            <a:spLocks noGrp="1"/>
          </p:cNvSpPr>
          <p:nvPr>
            <p:ph type="subTitle" idx="1"/>
          </p:nvPr>
        </p:nvSpPr>
        <p:spPr>
          <a:xfrm>
            <a:off x="323528" y="6137824"/>
            <a:ext cx="8712968" cy="720000"/>
          </a:xfrm>
          <a:prstGeom prst="rect">
            <a:avLst/>
          </a:prstGeom>
        </p:spPr>
        <p:txBody>
          <a:bodyPr lIns="180000" tIns="0" rIns="180000" bIns="0">
            <a:noAutofit/>
          </a:bodyPr>
          <a:lstStyle>
            <a:lvl1pPr marL="0" indent="0" algn="l">
              <a:buNone/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6" name="Titel 29"/>
          <p:cNvSpPr>
            <a:spLocks noGrp="1"/>
          </p:cNvSpPr>
          <p:nvPr>
            <p:ph type="title"/>
          </p:nvPr>
        </p:nvSpPr>
        <p:spPr>
          <a:xfrm>
            <a:off x="323528" y="4829060"/>
            <a:ext cx="8712968" cy="1320174"/>
          </a:xfrm>
          <a:prstGeom prst="rect">
            <a:avLst/>
          </a:prstGeom>
        </p:spPr>
        <p:txBody>
          <a:bodyPr lIns="180000" tIns="180000" rIns="180000" bIns="0" anchor="t" anchorCtr="0">
            <a:noAutofit/>
          </a:bodyPr>
          <a:lstStyle>
            <a:lvl1pPr algn="l"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pic>
        <p:nvPicPr>
          <p:cNvPr id="7" name="Billed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4" r="12244"/>
          <a:stretch/>
        </p:blipFill>
        <p:spPr>
          <a:xfrm>
            <a:off x="2699792" y="-27384"/>
            <a:ext cx="6480720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28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rugerdefineret layout">
    <p:bg>
      <p:bgPr>
        <a:gradFill>
          <a:gsLst>
            <a:gs pos="0">
              <a:schemeClr val="tx1">
                <a:lumMod val="40000"/>
                <a:lumOff val="60000"/>
              </a:schemeClr>
            </a:gs>
            <a:gs pos="72000">
              <a:schemeClr val="tx1">
                <a:lumMod val="75000"/>
              </a:schemeClr>
            </a:gs>
            <a:gs pos="71000">
              <a:schemeClr val="tx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el 2"/>
          <p:cNvSpPr>
            <a:spLocks noGrp="1"/>
          </p:cNvSpPr>
          <p:nvPr>
            <p:ph type="subTitle" idx="1"/>
          </p:nvPr>
        </p:nvSpPr>
        <p:spPr>
          <a:xfrm>
            <a:off x="323528" y="6137824"/>
            <a:ext cx="8712968" cy="720000"/>
          </a:xfrm>
          <a:prstGeom prst="rect">
            <a:avLst/>
          </a:prstGeom>
        </p:spPr>
        <p:txBody>
          <a:bodyPr lIns="180000" tIns="0" rIns="180000" bIns="0">
            <a:noAutofit/>
          </a:bodyPr>
          <a:lstStyle>
            <a:lvl1pPr marL="0" indent="0" algn="l">
              <a:buNone/>
              <a:defRPr sz="2800" b="0">
                <a:solidFill>
                  <a:srgbClr val="BED6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6" name="Titel 29"/>
          <p:cNvSpPr>
            <a:spLocks noGrp="1"/>
          </p:cNvSpPr>
          <p:nvPr>
            <p:ph type="title"/>
          </p:nvPr>
        </p:nvSpPr>
        <p:spPr>
          <a:xfrm>
            <a:off x="323528" y="4829060"/>
            <a:ext cx="8712968" cy="1320174"/>
          </a:xfrm>
          <a:prstGeom prst="rect">
            <a:avLst/>
          </a:prstGeom>
        </p:spPr>
        <p:txBody>
          <a:bodyPr lIns="180000" tIns="180000" rIns="180000" bIns="0" anchor="t" anchorCtr="0">
            <a:noAutofit/>
          </a:bodyPr>
          <a:lstStyle>
            <a:lvl1pPr algn="l">
              <a:defRPr sz="3600" b="0" cap="all" baseline="0">
                <a:solidFill>
                  <a:srgbClr val="BED600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pic>
        <p:nvPicPr>
          <p:cNvPr id="7" name="Billed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4" r="12244"/>
          <a:stretch/>
        </p:blipFill>
        <p:spPr>
          <a:xfrm>
            <a:off x="2699792" y="-27384"/>
            <a:ext cx="6480720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22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itel 1"/>
          <p:cNvSpPr>
            <a:spLocks noGrp="1"/>
          </p:cNvSpPr>
          <p:nvPr>
            <p:ph type="title"/>
          </p:nvPr>
        </p:nvSpPr>
        <p:spPr>
          <a:xfrm>
            <a:off x="539553" y="836712"/>
            <a:ext cx="3960440" cy="11968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cap="all" baseline="0">
                <a:solidFill>
                  <a:srgbClr val="DE383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8" name="Pladsholder til tekst 2"/>
          <p:cNvSpPr>
            <a:spLocks noGrp="1"/>
          </p:cNvSpPr>
          <p:nvPr>
            <p:ph idx="1"/>
          </p:nvPr>
        </p:nvSpPr>
        <p:spPr>
          <a:xfrm>
            <a:off x="539552" y="2204864"/>
            <a:ext cx="6264696" cy="37610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1pPr>
            <a:lvl2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2pPr>
            <a:lvl3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3pPr>
            <a:lvl4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4pPr>
            <a:lvl5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5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14" name="Lige forbindelse 13"/>
          <p:cNvCxnSpPr/>
          <p:nvPr userDrawn="1"/>
        </p:nvCxnSpPr>
        <p:spPr>
          <a:xfrm>
            <a:off x="539552" y="188640"/>
            <a:ext cx="5688632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boks 15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17" name="Tekstboks 1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18. marts 2022</a:t>
            </a:fld>
            <a:endParaRPr lang="da-DK" sz="800" b="0" dirty="0"/>
          </a:p>
        </p:txBody>
      </p:sp>
      <p:sp>
        <p:nvSpPr>
          <p:cNvPr id="20" name="Tekstboks 19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28" r="735"/>
          <a:stretch/>
        </p:blipFill>
        <p:spPr>
          <a:xfrm>
            <a:off x="6516216" y="-99392"/>
            <a:ext cx="2484276" cy="20760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s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itel 1"/>
          <p:cNvSpPr>
            <a:spLocks noGrp="1"/>
          </p:cNvSpPr>
          <p:nvPr>
            <p:ph type="title"/>
          </p:nvPr>
        </p:nvSpPr>
        <p:spPr>
          <a:xfrm>
            <a:off x="539553" y="836712"/>
            <a:ext cx="3960440" cy="11968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cap="all" baseline="0">
                <a:solidFill>
                  <a:srgbClr val="DE383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8" name="Pladsholder til tekst 2"/>
          <p:cNvSpPr>
            <a:spLocks noGrp="1"/>
          </p:cNvSpPr>
          <p:nvPr>
            <p:ph idx="1"/>
          </p:nvPr>
        </p:nvSpPr>
        <p:spPr>
          <a:xfrm>
            <a:off x="539552" y="2204864"/>
            <a:ext cx="6264696" cy="37610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1pPr>
            <a:lvl2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2pPr>
            <a:lvl3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3pPr>
            <a:lvl4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4pPr>
            <a:lvl5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5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10" name="Lige forbindelse 9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boks 5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12" name="Tekstboks 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18. marts 2022</a:t>
            </a:fld>
            <a:endParaRPr lang="da-DK" sz="800" b="0" dirty="0"/>
          </a:p>
        </p:txBody>
      </p:sp>
      <p:sp>
        <p:nvSpPr>
          <p:cNvPr id="13" name="Tekstboks 8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</p:spTree>
    <p:extLst>
      <p:ext uri="{BB962C8B-B14F-4D97-AF65-F5344CB8AC3E}">
        <p14:creationId xmlns:p14="http://schemas.microsoft.com/office/powerpoint/2010/main" val="3721424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- 2 spalter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67544" y="2132856"/>
            <a:ext cx="3280496" cy="4536504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spcAft>
                <a:spcPts val="600"/>
              </a:spcAft>
              <a:defRPr sz="2000"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039444" y="2132856"/>
            <a:ext cx="3280496" cy="4536504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spcAft>
                <a:spcPts val="600"/>
              </a:spcAft>
              <a:defRPr sz="2000"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0" name="Pladsholder til titel 1"/>
          <p:cNvSpPr>
            <a:spLocks noGrp="1"/>
          </p:cNvSpPr>
          <p:nvPr>
            <p:ph type="title"/>
          </p:nvPr>
        </p:nvSpPr>
        <p:spPr>
          <a:xfrm>
            <a:off x="539553" y="836712"/>
            <a:ext cx="3960440" cy="11968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cap="all" baseline="0">
                <a:solidFill>
                  <a:srgbClr val="DE383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cxnSp>
        <p:nvCxnSpPr>
          <p:cNvPr id="11" name="Lige forbindelse 10"/>
          <p:cNvCxnSpPr/>
          <p:nvPr userDrawn="1"/>
        </p:nvCxnSpPr>
        <p:spPr>
          <a:xfrm>
            <a:off x="539552" y="188640"/>
            <a:ext cx="5688632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boks 1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18. marts 2022</a:t>
            </a:fld>
            <a:endParaRPr lang="da-DK" sz="800" b="0" dirty="0"/>
          </a:p>
        </p:txBody>
      </p:sp>
      <p:sp>
        <p:nvSpPr>
          <p:cNvPr id="13" name="Tekstboks 19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28" r="735"/>
          <a:stretch/>
        </p:blipFill>
        <p:spPr>
          <a:xfrm>
            <a:off x="6516216" y="-99392"/>
            <a:ext cx="2484276" cy="20760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dholdsside - 2 spalter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67544" y="2132856"/>
            <a:ext cx="3280496" cy="4536504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spcAft>
                <a:spcPts val="600"/>
              </a:spcAft>
              <a:defRPr sz="2000"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039444" y="2132856"/>
            <a:ext cx="3280496" cy="4536504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spcAft>
                <a:spcPts val="600"/>
              </a:spcAft>
              <a:defRPr sz="2000"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5" name="Lige forbindelse 4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boks 5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7" name="Tekstboks 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18. marts 2022</a:t>
            </a:fld>
            <a:endParaRPr lang="da-DK" sz="800" b="0" dirty="0"/>
          </a:p>
        </p:txBody>
      </p:sp>
      <p:sp>
        <p:nvSpPr>
          <p:cNvPr id="9" name="Tekstboks 8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  <p:sp>
        <p:nvSpPr>
          <p:cNvPr id="10" name="Pladsholder til titel 1"/>
          <p:cNvSpPr>
            <a:spLocks noGrp="1"/>
          </p:cNvSpPr>
          <p:nvPr>
            <p:ph type="title"/>
          </p:nvPr>
        </p:nvSpPr>
        <p:spPr>
          <a:xfrm>
            <a:off x="539553" y="836712"/>
            <a:ext cx="3960440" cy="11968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cap="all" baseline="0">
                <a:solidFill>
                  <a:srgbClr val="DE383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593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62" r:id="rId2"/>
    <p:sldLayoutId id="2147483684" r:id="rId3"/>
    <p:sldLayoutId id="2147483685" r:id="rId4"/>
    <p:sldLayoutId id="2147483687" r:id="rId5"/>
    <p:sldLayoutId id="2147483675" r:id="rId6"/>
    <p:sldLayoutId id="2147483688" r:id="rId7"/>
    <p:sldLayoutId id="2147483652" r:id="rId8"/>
    <p:sldLayoutId id="2147483689" r:id="rId9"/>
    <p:sldLayoutId id="2147483650" r:id="rId10"/>
    <p:sldLayoutId id="2147483664" r:id="rId11"/>
    <p:sldLayoutId id="2147483681" r:id="rId12"/>
    <p:sldLayoutId id="2147483666" r:id="rId13"/>
    <p:sldLayoutId id="2147483669" r:id="rId14"/>
    <p:sldLayoutId id="2147483676" r:id="rId15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9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3038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80975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/>
          <p:cNvSpPr>
            <a:spLocks noGrp="1"/>
          </p:cNvSpPr>
          <p:nvPr>
            <p:ph type="subTitle" idx="1"/>
          </p:nvPr>
        </p:nvSpPr>
        <p:spPr>
          <a:xfrm>
            <a:off x="323528" y="6165304"/>
            <a:ext cx="8712968" cy="432048"/>
          </a:xfrm>
        </p:spPr>
        <p:txBody>
          <a:bodyPr/>
          <a:lstStyle/>
          <a:p>
            <a:pPr algn="ctr"/>
            <a:endParaRPr lang="en-US" sz="1200" dirty="0">
              <a:solidFill>
                <a:srgbClr val="29343D"/>
              </a:solidFill>
            </a:endParaRPr>
          </a:p>
          <a:p>
            <a:pPr algn="ctr"/>
            <a:r>
              <a:rPr lang="en-US" sz="1200" dirty="0">
                <a:solidFill>
                  <a:srgbClr val="29343D"/>
                </a:solidFill>
              </a:rPr>
              <a:t>Bestyrelsesmødet marts 2022</a:t>
            </a:r>
            <a:endParaRPr lang="da-DK" sz="1200" dirty="0">
              <a:solidFill>
                <a:srgbClr val="29343D"/>
              </a:solidFill>
            </a:endParaRPr>
          </a:p>
          <a:p>
            <a:pPr algn="ctr"/>
            <a:endParaRPr lang="en-US" sz="12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23528" y="4856620"/>
            <a:ext cx="8712968" cy="152470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da-DK" sz="2400" b="1" i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Kvalitet – mål &amp; resultater for AARHUS TECH skoleåret 20/21</a:t>
            </a:r>
            <a:endParaRPr lang="da-DK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774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Kvalitetsmålene for gymnasiale uddannelser: 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2276872"/>
            <a:ext cx="7560840" cy="397712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Gennemsnitligt eksamensresultat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Trivselsindikatorer - elevtrivsel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Frafald 1 år efter påbegyndt gymnasieuddannelse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Overgangsfrekvens (overgang til uddannelse 27 måneder efter fuldført gymnasial uddannelse) 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206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gennemsnitligt eksamensresultat  (BEVISÅR 2021)  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DA7B86FF-F321-4366-AFA2-53FE4BD54E0C}"/>
              </a:ext>
            </a:extLst>
          </p:cNvPr>
          <p:cNvSpPr txBox="1"/>
          <p:nvPr/>
        </p:nvSpPr>
        <p:spPr>
          <a:xfrm>
            <a:off x="467544" y="5651957"/>
            <a:ext cx="76536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Karaktergennemsnittet på AARHUS GYMNASIUM, Htx ligger over landsgennemsnittet i 2021. På Hf og Stx ligger resultatet under landsgennemsnittet. Således nås målet for HTX, men ikke på STX og HF.</a:t>
            </a:r>
          </a:p>
        </p:txBody>
      </p:sp>
      <p:graphicFrame>
        <p:nvGraphicFramePr>
          <p:cNvPr id="10" name="Pladsholder til indhold 9">
            <a:extLst>
              <a:ext uri="{FF2B5EF4-FFF2-40B4-BE49-F238E27FC236}">
                <a16:creationId xmlns:a16="http://schemas.microsoft.com/office/drawing/2014/main" id="{92D775DE-E554-413A-A566-F37EE1B02E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75850"/>
              </p:ext>
            </p:extLst>
          </p:nvPr>
        </p:nvGraphicFramePr>
        <p:xfrm>
          <a:off x="539552" y="1837196"/>
          <a:ext cx="7200800" cy="3752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felt 10">
            <a:extLst>
              <a:ext uri="{FF2B5EF4-FFF2-40B4-BE49-F238E27FC236}">
                <a16:creationId xmlns:a16="http://schemas.microsoft.com/office/drawing/2014/main" id="{A18EA861-D1C7-4215-9E0E-56A871F1A082}"/>
              </a:ext>
            </a:extLst>
          </p:cNvPr>
          <p:cNvSpPr txBox="1"/>
          <p:nvPr/>
        </p:nvSpPr>
        <p:spPr>
          <a:xfrm>
            <a:off x="3582144" y="3028890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effectLst/>
              </a:rPr>
              <a:t> </a:t>
            </a:r>
            <a:r>
              <a:rPr lang="da-DK" sz="2000" b="1" u="none" strike="noStrike" dirty="0">
                <a:solidFill>
                  <a:srgbClr val="FF0000"/>
                </a:solidFill>
                <a:effectLst/>
              </a:rPr>
              <a:t>÷</a:t>
            </a:r>
            <a:endParaRPr lang="da-DK" sz="2000" b="1" i="0" u="none" strike="noStrike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CD2E792E-229C-4DAB-85CD-C21D42177E99}"/>
              </a:ext>
            </a:extLst>
          </p:cNvPr>
          <p:cNvSpPr txBox="1"/>
          <p:nvPr/>
        </p:nvSpPr>
        <p:spPr>
          <a:xfrm>
            <a:off x="5814392" y="3244914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effectLst/>
              </a:rPr>
              <a:t> </a:t>
            </a:r>
            <a:r>
              <a:rPr lang="da-DK" sz="2000" b="1" u="none" strike="noStrike" dirty="0">
                <a:solidFill>
                  <a:srgbClr val="FF0000"/>
                </a:solidFill>
                <a:effectLst/>
              </a:rPr>
              <a:t>÷</a:t>
            </a:r>
            <a:endParaRPr lang="da-DK" sz="2000" b="1" i="0" u="none" strike="noStrike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F883A4AB-070B-4DF8-8FBF-395790C49D08}"/>
              </a:ext>
            </a:extLst>
          </p:cNvPr>
          <p:cNvSpPr txBox="1"/>
          <p:nvPr/>
        </p:nvSpPr>
        <p:spPr>
          <a:xfrm>
            <a:off x="1349896" y="2420888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108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sz="2800" dirty="0"/>
              <a:t>Mål 2: elevtrivsel </a:t>
            </a:r>
            <a:br>
              <a:rPr lang="da-DK" sz="2800" dirty="0"/>
            </a:br>
            <a:r>
              <a:rPr lang="da-DK" sz="2800" dirty="0"/>
              <a:t>(Undersøgelse 2020) </a:t>
            </a:r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F3BDF6A-BE24-4EA5-97D8-DC727AB8178C}"/>
              </a:ext>
            </a:extLst>
          </p:cNvPr>
          <p:cNvSpPr txBox="1"/>
          <p:nvPr/>
        </p:nvSpPr>
        <p:spPr>
          <a:xfrm>
            <a:off x="475809" y="5596645"/>
            <a:ext cx="7653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Htx, Hf og </a:t>
            </a:r>
            <a:r>
              <a:rPr lang="da-DK" sz="1400" dirty="0" err="1"/>
              <a:t>Pre</a:t>
            </a:r>
            <a:r>
              <a:rPr lang="da-DK" sz="1400" dirty="0"/>
              <a:t>-IB er elevtrivslen lig eller bedre end landsgennemsnittet og vi når målet. På Stx er resultatet under landsgennemsnittet, og vi når ikke målet for uddannelsen.  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FF9168D5-8527-4234-8A5B-C74D293574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9115358"/>
              </p:ext>
            </p:extLst>
          </p:nvPr>
        </p:nvGraphicFramePr>
        <p:xfrm>
          <a:off x="648914" y="2111803"/>
          <a:ext cx="7307462" cy="3405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kstfelt 11">
            <a:extLst>
              <a:ext uri="{FF2B5EF4-FFF2-40B4-BE49-F238E27FC236}">
                <a16:creationId xmlns:a16="http://schemas.microsoft.com/office/drawing/2014/main" id="{EC44AA5D-3210-4220-9A80-B3BE6674FD49}"/>
              </a:ext>
            </a:extLst>
          </p:cNvPr>
          <p:cNvSpPr txBox="1"/>
          <p:nvPr/>
        </p:nvSpPr>
        <p:spPr>
          <a:xfrm>
            <a:off x="3059832" y="2668850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effectLst/>
              </a:rPr>
              <a:t> </a:t>
            </a:r>
            <a:r>
              <a:rPr lang="da-DK" sz="2000" b="1" u="none" strike="noStrike" dirty="0">
                <a:solidFill>
                  <a:srgbClr val="FF0000"/>
                </a:solidFill>
                <a:effectLst/>
              </a:rPr>
              <a:t>÷</a:t>
            </a:r>
            <a:endParaRPr lang="da-DK" sz="2000" b="1" i="0" u="none" strike="noStrike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56C854AF-B277-4CB0-8329-64C04A23C6AC}"/>
              </a:ext>
            </a:extLst>
          </p:cNvPr>
          <p:cNvSpPr txBox="1"/>
          <p:nvPr/>
        </p:nvSpPr>
        <p:spPr>
          <a:xfrm>
            <a:off x="1349896" y="2452826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D2CBD230-7040-46E5-9AD2-BD3C6B6FA2F2}"/>
              </a:ext>
            </a:extLst>
          </p:cNvPr>
          <p:cNvSpPr txBox="1"/>
          <p:nvPr/>
        </p:nvSpPr>
        <p:spPr>
          <a:xfrm>
            <a:off x="4734272" y="2420888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66257AF1-BFCC-47A9-BBA2-3B61DE9292C1}"/>
              </a:ext>
            </a:extLst>
          </p:cNvPr>
          <p:cNvSpPr txBox="1"/>
          <p:nvPr/>
        </p:nvSpPr>
        <p:spPr>
          <a:xfrm>
            <a:off x="6444208" y="2420888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544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mål 3: frafald – Et år efter påbegyndt uddannelse  (2020/2021)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C18AE79-599F-43F4-837D-4E1A36C4E0AF}"/>
              </a:ext>
            </a:extLst>
          </p:cNvPr>
          <p:cNvSpPr txBox="1"/>
          <p:nvPr/>
        </p:nvSpPr>
        <p:spPr>
          <a:xfrm>
            <a:off x="467544" y="5598682"/>
            <a:ext cx="76536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Frafaldet vedr. elever der gik på 1. årgang i skoleåret 2020/2021. På Htx og Hf er frafaldet højere end landsgennemsnittet for uddannelsen. Dog er afvigelsen mindre dvs. 3% eller lavere. På Stx er frafaldet større 9%. Dermed nås målet ikke for de tre uddannelser. Frafaldet på </a:t>
            </a:r>
            <a:r>
              <a:rPr lang="da-DK" sz="1400" dirty="0" err="1"/>
              <a:t>Pre</a:t>
            </a:r>
            <a:r>
              <a:rPr lang="da-DK" sz="1400" dirty="0"/>
              <a:t>-IB er laver end landsgennemsnittet, og målet nås for uddannelsen. 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9C38BD48-0EB0-400B-ABFF-C21C6A8799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4627489"/>
              </p:ext>
            </p:extLst>
          </p:nvPr>
        </p:nvGraphicFramePr>
        <p:xfrm>
          <a:off x="642564" y="1857449"/>
          <a:ext cx="7169796" cy="3659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kstfelt 9">
            <a:extLst>
              <a:ext uri="{FF2B5EF4-FFF2-40B4-BE49-F238E27FC236}">
                <a16:creationId xmlns:a16="http://schemas.microsoft.com/office/drawing/2014/main" id="{9F0586C3-5433-4A96-9EC5-99A9CC4667FF}"/>
              </a:ext>
            </a:extLst>
          </p:cNvPr>
          <p:cNvSpPr txBox="1"/>
          <p:nvPr/>
        </p:nvSpPr>
        <p:spPr>
          <a:xfrm>
            <a:off x="3006080" y="4005064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effectLst/>
              </a:rPr>
              <a:t> </a:t>
            </a:r>
            <a:r>
              <a:rPr lang="da-DK" sz="2000" b="1" u="none" strike="noStrike" dirty="0">
                <a:solidFill>
                  <a:srgbClr val="FF0000"/>
                </a:solidFill>
                <a:effectLst/>
              </a:rPr>
              <a:t>÷</a:t>
            </a:r>
            <a:endParaRPr lang="da-DK" sz="2000" b="1" i="0" u="none" strike="noStrike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116C2F3A-3566-4903-9A52-9C05375960ED}"/>
              </a:ext>
            </a:extLst>
          </p:cNvPr>
          <p:cNvSpPr txBox="1"/>
          <p:nvPr/>
        </p:nvSpPr>
        <p:spPr>
          <a:xfrm>
            <a:off x="6318448" y="4005064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70779F9F-0E27-4037-8BCA-2EAA25B1FBBC}"/>
              </a:ext>
            </a:extLst>
          </p:cNvPr>
          <p:cNvSpPr txBox="1"/>
          <p:nvPr/>
        </p:nvSpPr>
        <p:spPr>
          <a:xfrm>
            <a:off x="4662264" y="3933056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FFC000"/>
                </a:solidFill>
                <a:effectLst/>
              </a:rPr>
              <a:t> ÷</a:t>
            </a:r>
            <a:endParaRPr lang="da-DK" sz="2000" b="1" i="0" u="none" strike="noStrike" dirty="0"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C87319ED-3CEF-47D3-9637-4A553E23B61F}"/>
              </a:ext>
            </a:extLst>
          </p:cNvPr>
          <p:cNvSpPr txBox="1"/>
          <p:nvPr/>
        </p:nvSpPr>
        <p:spPr>
          <a:xfrm>
            <a:off x="1403648" y="4005064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FFC000"/>
                </a:solidFill>
                <a:effectLst/>
              </a:rPr>
              <a:t> ÷</a:t>
            </a:r>
            <a:endParaRPr lang="da-DK" sz="2000" b="1" i="0" u="none" strike="noStrike" dirty="0"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532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sz="2800" dirty="0"/>
              <a:t>Overgangsfrekvens - til videregående uddannelse</a:t>
            </a:r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F4256E5-A2ED-4C99-BE60-84AB7BC901EC}"/>
              </a:ext>
            </a:extLst>
          </p:cNvPr>
          <p:cNvSpPr txBox="1"/>
          <p:nvPr/>
        </p:nvSpPr>
        <p:spPr>
          <a:xfrm>
            <a:off x="510437" y="5806381"/>
            <a:ext cx="76536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Elever, der indgår i denne opgørelse, er dem der afsluttede deres uddannelse i 2018. Der måles på om disse elever er i gang med en uddannelse to år efter de afsluttede deres uddannelse. Stx og Hf-eleverne fra AARHUS GYMNASIUM har en bedre overgangsfrekvens end landsgennemsnittet, mens det ikke er tilfældet for Htx.</a:t>
            </a:r>
          </a:p>
        </p:txBody>
      </p:sp>
      <p:graphicFrame>
        <p:nvGraphicFramePr>
          <p:cNvPr id="9" name="Pladsholder til indhold 8">
            <a:extLst>
              <a:ext uri="{FF2B5EF4-FFF2-40B4-BE49-F238E27FC236}">
                <a16:creationId xmlns:a16="http://schemas.microsoft.com/office/drawing/2014/main" id="{1CB0FB9D-9B5F-4D7F-8056-6E691EEF5E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4083862"/>
              </p:ext>
            </p:extLst>
          </p:nvPr>
        </p:nvGraphicFramePr>
        <p:xfrm>
          <a:off x="539552" y="2260502"/>
          <a:ext cx="7200800" cy="3328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kstfelt 9">
            <a:extLst>
              <a:ext uri="{FF2B5EF4-FFF2-40B4-BE49-F238E27FC236}">
                <a16:creationId xmlns:a16="http://schemas.microsoft.com/office/drawing/2014/main" id="{21D219A1-3E0A-4D81-A646-FECBF67597D5}"/>
              </a:ext>
            </a:extLst>
          </p:cNvPr>
          <p:cNvSpPr txBox="1"/>
          <p:nvPr/>
        </p:nvSpPr>
        <p:spPr>
          <a:xfrm>
            <a:off x="1475656" y="2708920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FFC000"/>
                </a:solidFill>
                <a:effectLst/>
              </a:rPr>
              <a:t> ÷</a:t>
            </a:r>
            <a:endParaRPr lang="da-DK" sz="2000" b="1" i="0" u="none" strike="noStrike" dirty="0"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42BB10E7-7F4D-45B4-8F1B-06ECBF30465B}"/>
              </a:ext>
            </a:extLst>
          </p:cNvPr>
          <p:cNvSpPr txBox="1"/>
          <p:nvPr/>
        </p:nvSpPr>
        <p:spPr>
          <a:xfrm>
            <a:off x="5868144" y="2924944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4AB1982C-50E2-4B95-8AD4-045A2B029655}"/>
              </a:ext>
            </a:extLst>
          </p:cNvPr>
          <p:cNvSpPr txBox="1"/>
          <p:nvPr/>
        </p:nvSpPr>
        <p:spPr>
          <a:xfrm>
            <a:off x="3654152" y="2636912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722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udviklingsopgaver AARHUS GYMNASIUM 2021/2022: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1844824"/>
            <a:ext cx="7992888" cy="4536504"/>
          </a:xfrm>
        </p:spPr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sz="2900" dirty="0"/>
              <a:t>I indeværende og kommende skoleår er der særligt fokus på at forbedre elevernes læringsmiljø og velbefindende. Dette er også temaet for årets selvevaluering.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2900" dirty="0"/>
              <a:t>Se årets selvevaluering for AARHUS GYMNASIUM på skolens hjemmeside. (Se under ‘Kvalitet’ og ‘Selvevaluering og handlingsplaner’.)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2900" dirty="0"/>
              <a:t>Desuden vil der være afdelingsspecifikke indsatser, hvis der er afvigelser fra kvalitetsmålene. F.eks. arbejdes der målrettet på at forbedre karaktergennemsnittet på Stx og Hf i Tilst afdelingen.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2900" dirty="0"/>
              <a:t>Se de afdelingsspecifikke indsatser i afdelingernes  opfølgningsplaner. (Du finder dem på skolens hjemmeside under ‘Kvalitet’ og ‘Selvevaluering og handlingsplaner’.)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2900" dirty="0"/>
              <a:t>Generelt øget fokus på kvalitetsdata i organisationen. Kvalitetsdata vil i løbet af 2022 blive rapporteret i skolens power-BI.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73961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/>
          </a:bodyPr>
          <a:lstStyle/>
          <a:p>
            <a:r>
              <a:rPr lang="da-DK" dirty="0"/>
              <a:t>Kvalitetsmålene for AMU: 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1844824"/>
            <a:ext cx="8136904" cy="439248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Kursisttilfredshed med fokus på kursisternes oplevelse af: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sz="2000" dirty="0"/>
              <a:t>1. Kursusudbyttet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sz="2000" dirty="0"/>
              <a:t>2. Lærerens præstation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sz="2000" dirty="0"/>
              <a:t>3. Undervisningens form og indhold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Tilfredshed totalt</a:t>
            </a:r>
          </a:p>
          <a:p>
            <a:pPr marL="0" indent="0">
              <a:buNone/>
            </a:pPr>
            <a:endParaRPr lang="da-DK" sz="1000" dirty="0"/>
          </a:p>
        </p:txBody>
      </p:sp>
    </p:spTree>
    <p:extLst>
      <p:ext uri="{BB962C8B-B14F-4D97-AF65-F5344CB8AC3E}">
        <p14:creationId xmlns:p14="http://schemas.microsoft.com/office/powerpoint/2010/main" val="2764128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resultater for amu – kursisttilfredshed (2021) 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FA75E04C-17D7-4442-BADD-41DE1AADE597}"/>
              </a:ext>
            </a:extLst>
          </p:cNvPr>
          <p:cNvSpPr txBox="1"/>
          <p:nvPr/>
        </p:nvSpPr>
        <p:spPr>
          <a:xfrm>
            <a:off x="395536" y="5522799"/>
            <a:ext cx="7653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Kursisttilfredsheden ligger på niveau med landsgennemsnittet for de enkelte indikatorer og dermed også samlet. Vi når dermed målet.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DE970C2D-B6A5-4FF8-B782-5046B73ECD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9195439"/>
              </p:ext>
            </p:extLst>
          </p:nvPr>
        </p:nvGraphicFramePr>
        <p:xfrm>
          <a:off x="539552" y="1844824"/>
          <a:ext cx="691276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kstfelt 11">
            <a:extLst>
              <a:ext uri="{FF2B5EF4-FFF2-40B4-BE49-F238E27FC236}">
                <a16:creationId xmlns:a16="http://schemas.microsoft.com/office/drawing/2014/main" id="{4F1F6690-352D-4548-96CD-C8DEDE6CD0D7}"/>
              </a:ext>
            </a:extLst>
          </p:cNvPr>
          <p:cNvSpPr txBox="1"/>
          <p:nvPr/>
        </p:nvSpPr>
        <p:spPr>
          <a:xfrm>
            <a:off x="1187624" y="2060848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DF0D375E-5027-4DE9-92DA-43F5009C82BC}"/>
              </a:ext>
            </a:extLst>
          </p:cNvPr>
          <p:cNvSpPr txBox="1"/>
          <p:nvPr/>
        </p:nvSpPr>
        <p:spPr>
          <a:xfrm>
            <a:off x="2790056" y="1844824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3F455F24-8D70-4D6D-ADC6-93D797DBBC50}"/>
              </a:ext>
            </a:extLst>
          </p:cNvPr>
          <p:cNvSpPr txBox="1"/>
          <p:nvPr/>
        </p:nvSpPr>
        <p:spPr>
          <a:xfrm>
            <a:off x="4427984" y="1916832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465C5899-F4EB-45E8-9F0D-1AEE7A7F6C63}"/>
              </a:ext>
            </a:extLst>
          </p:cNvPr>
          <p:cNvSpPr txBox="1"/>
          <p:nvPr/>
        </p:nvSpPr>
        <p:spPr>
          <a:xfrm>
            <a:off x="6012160" y="1988840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415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/>
          </a:bodyPr>
          <a:lstStyle/>
          <a:p>
            <a:r>
              <a:rPr lang="da-DK" dirty="0"/>
              <a:t>udviklingsopgaver amu 2021/2022: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95536" y="1844824"/>
            <a:ext cx="8208912" cy="4248472"/>
          </a:xfrm>
        </p:spPr>
        <p:txBody>
          <a:bodyPr>
            <a:normAutofit fontScale="2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sz="8000" dirty="0"/>
              <a:t>Med udgangspunkt i evalueringerne fra Vis kvalitet dvs. kursisttilfredsheden arbejdes der på at forbedre kvaliteten på de kurser, der ligger under landsgennemsnittet.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8000" dirty="0"/>
              <a:t>Eksempelvis er der udarbejdet en handlingsplan for kurset: Vejen som arbejdsplads – pga. ringe evalueringer i 2021.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8000" dirty="0"/>
              <a:t>De målrettede indsatser vil fremgå af uddannelsernes opfølgningsplaner, som bliver offentliggjorte i april/maj. (Du finder dem på skolens hjemmeside under ‘Kvalitet’ og ‘Selvevaluering og handlingsplaner’.)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8000" dirty="0"/>
              <a:t>Der er fortsat fokus på implementering af AMU-prøver herunder sikring af kvalitet i afholdelse af prøverne.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8000" dirty="0"/>
              <a:t>Generelt øget fokus på kvalitetsdata i organisationen. Kvalitetsdata vil i løbet af 2022 blive rapporteret i skolens power-BI.   </a:t>
            </a:r>
          </a:p>
          <a:p>
            <a:pPr>
              <a:buFont typeface="Arial" panose="020B0604020202020204" pitchFamily="34" charset="0"/>
              <a:buChar char="•"/>
            </a:pPr>
            <a:endParaRPr lang="da-DK" sz="2200" dirty="0"/>
          </a:p>
          <a:p>
            <a:pPr marL="0" indent="0">
              <a:buNone/>
            </a:pPr>
            <a:r>
              <a:rPr lang="da-DK" dirty="0"/>
              <a:t>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09740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Målopfyldelse kvalitetsmålene – skolens resultat </a:t>
            </a:r>
          </a:p>
        </p:txBody>
      </p:sp>
      <p:graphicFrame>
        <p:nvGraphicFramePr>
          <p:cNvPr id="9" name="Pladsholder til indhold 8">
            <a:extLst>
              <a:ext uri="{FF2B5EF4-FFF2-40B4-BE49-F238E27FC236}">
                <a16:creationId xmlns:a16="http://schemas.microsoft.com/office/drawing/2014/main" id="{522C691D-1590-4F73-8DF3-33872ACF99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842671"/>
              </p:ext>
            </p:extLst>
          </p:nvPr>
        </p:nvGraphicFramePr>
        <p:xfrm>
          <a:off x="539749" y="1916831"/>
          <a:ext cx="7488637" cy="41044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7981">
                  <a:extLst>
                    <a:ext uri="{9D8B030D-6E8A-4147-A177-3AD203B41FA5}">
                      <a16:colId xmlns:a16="http://schemas.microsoft.com/office/drawing/2014/main" val="1645615542"/>
                    </a:ext>
                  </a:extLst>
                </a:gridCol>
                <a:gridCol w="771776">
                  <a:extLst>
                    <a:ext uri="{9D8B030D-6E8A-4147-A177-3AD203B41FA5}">
                      <a16:colId xmlns:a16="http://schemas.microsoft.com/office/drawing/2014/main" val="3964730094"/>
                    </a:ext>
                  </a:extLst>
                </a:gridCol>
                <a:gridCol w="771776">
                  <a:extLst>
                    <a:ext uri="{9D8B030D-6E8A-4147-A177-3AD203B41FA5}">
                      <a16:colId xmlns:a16="http://schemas.microsoft.com/office/drawing/2014/main" val="1612147120"/>
                    </a:ext>
                  </a:extLst>
                </a:gridCol>
                <a:gridCol w="771776">
                  <a:extLst>
                    <a:ext uri="{9D8B030D-6E8A-4147-A177-3AD203B41FA5}">
                      <a16:colId xmlns:a16="http://schemas.microsoft.com/office/drawing/2014/main" val="1126934171"/>
                    </a:ext>
                  </a:extLst>
                </a:gridCol>
                <a:gridCol w="771776">
                  <a:extLst>
                    <a:ext uri="{9D8B030D-6E8A-4147-A177-3AD203B41FA5}">
                      <a16:colId xmlns:a16="http://schemas.microsoft.com/office/drawing/2014/main" val="437457078"/>
                    </a:ext>
                  </a:extLst>
                </a:gridCol>
                <a:gridCol w="771776">
                  <a:extLst>
                    <a:ext uri="{9D8B030D-6E8A-4147-A177-3AD203B41FA5}">
                      <a16:colId xmlns:a16="http://schemas.microsoft.com/office/drawing/2014/main" val="646625789"/>
                    </a:ext>
                  </a:extLst>
                </a:gridCol>
                <a:gridCol w="771776">
                  <a:extLst>
                    <a:ext uri="{9D8B030D-6E8A-4147-A177-3AD203B41FA5}">
                      <a16:colId xmlns:a16="http://schemas.microsoft.com/office/drawing/2014/main" val="4260127201"/>
                    </a:ext>
                  </a:extLst>
                </a:gridCol>
              </a:tblGrid>
              <a:tr h="462909">
                <a:tc>
                  <a:txBody>
                    <a:bodyPr/>
                    <a:lstStyle/>
                    <a:p>
                      <a:pPr algn="l" fontAlgn="t"/>
                      <a:r>
                        <a:rPr lang="da-DK" sz="1400" b="1" u="none" strike="noStrike" dirty="0">
                          <a:effectLst/>
                        </a:rPr>
                        <a:t> </a:t>
                      </a:r>
                      <a:endParaRPr lang="da-DK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300" b="1" u="none" strike="noStrike" dirty="0">
                          <a:effectLst/>
                        </a:rPr>
                        <a:t>EUD</a:t>
                      </a:r>
                      <a:endParaRPr lang="da-DK" sz="13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300" b="1" u="none" strike="noStrike" dirty="0">
                          <a:effectLst/>
                        </a:rPr>
                        <a:t>AMU</a:t>
                      </a:r>
                      <a:endParaRPr lang="da-DK" sz="13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300" b="1" u="none" strike="noStrike" dirty="0">
                          <a:effectLst/>
                        </a:rPr>
                        <a:t>HTX</a:t>
                      </a:r>
                      <a:endParaRPr lang="da-DK" sz="13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300" b="1" u="none" strike="noStrike" dirty="0">
                          <a:effectLst/>
                        </a:rPr>
                        <a:t>STX</a:t>
                      </a:r>
                      <a:endParaRPr lang="da-DK" sz="13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300" b="1" u="none" strike="noStrike" dirty="0">
                          <a:effectLst/>
                        </a:rPr>
                        <a:t>HF</a:t>
                      </a:r>
                      <a:endParaRPr lang="da-DK" sz="13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300" b="1" u="none" strike="noStrike" dirty="0" err="1">
                          <a:effectLst/>
                        </a:rPr>
                        <a:t>Pre</a:t>
                      </a:r>
                      <a:r>
                        <a:rPr lang="da-DK" sz="1300" b="1" u="none" strike="noStrike" dirty="0">
                          <a:effectLst/>
                        </a:rPr>
                        <a:t>-IB</a:t>
                      </a:r>
                      <a:endParaRPr lang="da-DK" sz="13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ctr"/>
                </a:tc>
                <a:extLst>
                  <a:ext uri="{0D108BD9-81ED-4DB2-BD59-A6C34878D82A}">
                    <a16:rowId xmlns:a16="http://schemas.microsoft.com/office/drawing/2014/main" val="2562536644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pPr algn="l" rtl="0" fontAlgn="t"/>
                      <a:r>
                        <a:rPr lang="da-DK" sz="1300" b="1" u="none" strike="noStrike" dirty="0">
                          <a:effectLst/>
                        </a:rPr>
                        <a:t>Trivsel elev/kursist</a:t>
                      </a:r>
                      <a:endParaRPr lang="da-DK" sz="13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FFC000"/>
                          </a:solidFill>
                          <a:effectLst/>
                        </a:rPr>
                        <a:t> ÷</a:t>
                      </a:r>
                      <a:endParaRPr lang="da-DK" sz="2000" b="1" i="0" u="none" strike="noStrike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2000" b="1" i="0" u="none" strike="noStrike" dirty="0">
                        <a:solidFill>
                          <a:srgbClr val="00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2000" b="1" i="0" u="none" strike="noStrike" dirty="0">
                        <a:solidFill>
                          <a:srgbClr val="00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 </a:t>
                      </a:r>
                      <a:r>
                        <a:rPr lang="da-DK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÷</a:t>
                      </a:r>
                      <a:endParaRPr lang="da-DK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 √</a:t>
                      </a:r>
                      <a:endParaRPr lang="da-DK" sz="2000" b="1" i="0" u="none" strike="noStrike" dirty="0">
                        <a:solidFill>
                          <a:srgbClr val="00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 √</a:t>
                      </a:r>
                      <a:endParaRPr lang="da-DK" sz="2000" b="1" i="0" u="none" strike="noStrike" dirty="0">
                        <a:solidFill>
                          <a:srgbClr val="00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887834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pPr algn="l" rtl="0" fontAlgn="t"/>
                      <a:r>
                        <a:rPr lang="da-DK" sz="1300" b="1" u="none" strike="noStrike">
                          <a:effectLst/>
                        </a:rPr>
                        <a:t>Tilfredse virksomheder</a:t>
                      </a:r>
                      <a:endParaRPr lang="da-DK" sz="1300" b="1" i="0" u="none" strike="noStrike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 </a:t>
                      </a:r>
                      <a:r>
                        <a:rPr lang="da-DK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÷</a:t>
                      </a:r>
                      <a:endParaRPr lang="da-DK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>
                          <a:effectLst/>
                        </a:rPr>
                        <a:t>-</a:t>
                      </a:r>
                      <a:endParaRPr lang="da-DK" sz="2000" b="1" i="0" u="none" strike="noStrike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-</a:t>
                      </a:r>
                      <a:endParaRPr lang="da-DK" sz="20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-</a:t>
                      </a:r>
                      <a:endParaRPr lang="da-DK" sz="20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-</a:t>
                      </a:r>
                      <a:endParaRPr lang="da-DK" sz="20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-</a:t>
                      </a:r>
                      <a:endParaRPr lang="da-DK" sz="20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979253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pPr algn="l" rtl="0" fontAlgn="t"/>
                      <a:r>
                        <a:rPr lang="da-DK" sz="1300" b="1" u="none" strike="noStrike">
                          <a:effectLst/>
                        </a:rPr>
                        <a:t>Frafald</a:t>
                      </a:r>
                      <a:endParaRPr lang="da-DK" sz="1300" b="1" i="0" u="none" strike="noStrike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2000" b="1" i="0" u="none" strike="noStrike" dirty="0">
                        <a:solidFill>
                          <a:srgbClr val="00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-</a:t>
                      </a:r>
                      <a:endParaRPr lang="da-DK" sz="20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 </a:t>
                      </a:r>
                      <a:r>
                        <a:rPr lang="da-DK" sz="2000" b="1" u="none" strike="noStrike" dirty="0">
                          <a:solidFill>
                            <a:srgbClr val="FFC000"/>
                          </a:solidFill>
                          <a:effectLst/>
                        </a:rPr>
                        <a:t>÷</a:t>
                      </a:r>
                      <a:endParaRPr lang="da-DK" sz="2000" b="1" i="0" u="none" strike="noStrike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÷</a:t>
                      </a:r>
                      <a:endParaRPr lang="da-DK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 </a:t>
                      </a:r>
                      <a:r>
                        <a:rPr lang="da-DK" sz="2000" b="1" u="none" strike="noStrike" dirty="0">
                          <a:solidFill>
                            <a:srgbClr val="FFC000"/>
                          </a:solidFill>
                          <a:effectLst/>
                        </a:rPr>
                        <a:t>÷</a:t>
                      </a:r>
                      <a:endParaRPr lang="da-DK" sz="2000" b="1" i="0" u="none" strike="noStrike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2000" b="1" i="0" u="none" strike="noStrike" dirty="0">
                        <a:solidFill>
                          <a:srgbClr val="00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716670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pPr algn="l" rtl="0" fontAlgn="t"/>
                      <a:r>
                        <a:rPr lang="da-DK" sz="1300" b="1" u="none" strike="noStrike" dirty="0">
                          <a:effectLst/>
                        </a:rPr>
                        <a:t>Eksamensresultat</a:t>
                      </a:r>
                      <a:endParaRPr lang="da-DK" sz="13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>
                          <a:effectLst/>
                        </a:rPr>
                        <a:t>-</a:t>
                      </a:r>
                      <a:endParaRPr lang="da-DK" sz="2000" b="1" i="0" u="none" strike="noStrike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-</a:t>
                      </a:r>
                      <a:endParaRPr lang="da-DK" sz="20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2000" b="1" i="0" u="none" strike="noStrike" dirty="0">
                        <a:solidFill>
                          <a:srgbClr val="00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÷</a:t>
                      </a:r>
                      <a:endParaRPr lang="da-DK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 </a:t>
                      </a:r>
                      <a:r>
                        <a:rPr lang="da-DK" sz="20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÷</a:t>
                      </a:r>
                      <a:endParaRPr lang="da-DK" sz="2000" b="1" i="0" u="none" strike="noStrike" dirty="0">
                        <a:solidFill>
                          <a:srgbClr val="FF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-</a:t>
                      </a:r>
                      <a:endParaRPr lang="da-DK" sz="20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988791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pPr algn="l" rtl="0" fontAlgn="t"/>
                      <a:r>
                        <a:rPr lang="da-DK" sz="1300" b="1" u="none" strike="noStrike">
                          <a:effectLst/>
                        </a:rPr>
                        <a:t>Overgangsfrekvens </a:t>
                      </a:r>
                      <a:endParaRPr lang="da-DK" sz="1300" b="1" i="0" u="none" strike="noStrike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 </a:t>
                      </a:r>
                      <a:r>
                        <a:rPr lang="da-DK" sz="2000" b="1" u="none" strike="noStrike" dirty="0">
                          <a:solidFill>
                            <a:srgbClr val="FFC000"/>
                          </a:solidFill>
                          <a:effectLst/>
                        </a:rPr>
                        <a:t>÷</a:t>
                      </a:r>
                      <a:endParaRPr lang="da-DK" sz="2000" b="1" i="0" u="none" strike="noStrike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>
                          <a:effectLst/>
                        </a:rPr>
                        <a:t>-</a:t>
                      </a:r>
                      <a:endParaRPr lang="da-DK" sz="2000" b="1" i="0" u="none" strike="noStrike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 </a:t>
                      </a:r>
                      <a:r>
                        <a:rPr lang="da-DK" sz="2000" b="1" u="none" strike="noStrike" dirty="0">
                          <a:solidFill>
                            <a:srgbClr val="FFC000"/>
                          </a:solidFill>
                          <a:effectLst/>
                        </a:rPr>
                        <a:t>÷</a:t>
                      </a:r>
                      <a:endParaRPr lang="da-DK" sz="2000" b="1" i="0" u="none" strike="noStrike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2000" b="1" i="0" u="none" strike="noStrike" dirty="0">
                        <a:solidFill>
                          <a:srgbClr val="00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2000" b="1" i="0" u="none" strike="noStrike" dirty="0">
                        <a:solidFill>
                          <a:srgbClr val="00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-</a:t>
                      </a:r>
                      <a:endParaRPr lang="da-DK" sz="20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206507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pPr algn="l" rtl="0" fontAlgn="t"/>
                      <a:r>
                        <a:rPr lang="da-DK" sz="1300" b="1" u="none" strike="noStrike" dirty="0">
                          <a:effectLst/>
                        </a:rPr>
                        <a:t>Ansøgertal</a:t>
                      </a:r>
                      <a:endParaRPr lang="da-DK" sz="13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 </a:t>
                      </a:r>
                      <a:r>
                        <a:rPr lang="da-DK" sz="20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÷</a:t>
                      </a:r>
                      <a:endParaRPr lang="da-DK" sz="2000" b="1" i="0" u="none" strike="noStrike" dirty="0">
                        <a:solidFill>
                          <a:srgbClr val="FF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>
                          <a:effectLst/>
                        </a:rPr>
                        <a:t>-</a:t>
                      </a:r>
                      <a:endParaRPr lang="da-DK" sz="2000" b="1" i="0" u="none" strike="noStrike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-</a:t>
                      </a:r>
                      <a:endParaRPr lang="da-DK" sz="20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-</a:t>
                      </a:r>
                      <a:endParaRPr lang="da-DK" sz="20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>
                          <a:effectLst/>
                        </a:rPr>
                        <a:t>-</a:t>
                      </a:r>
                      <a:endParaRPr lang="da-DK" sz="2000" b="1" i="0" u="none" strike="noStrike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da-DK" sz="2000" b="1" u="none" strike="noStrike" dirty="0">
                          <a:effectLst/>
                        </a:rPr>
                        <a:t>-</a:t>
                      </a:r>
                      <a:endParaRPr lang="da-DK" sz="2000" b="1" i="0" u="none" strike="noStrike" dirty="0">
                        <a:solidFill>
                          <a:srgbClr val="4040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44" marR="5044" marT="504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8452681"/>
                  </a:ext>
                </a:extLst>
              </a:tr>
            </a:tbl>
          </a:graphicData>
        </a:graphic>
      </p:graphicFrame>
      <p:sp>
        <p:nvSpPr>
          <p:cNvPr id="10" name="Tekstfelt 9">
            <a:extLst>
              <a:ext uri="{FF2B5EF4-FFF2-40B4-BE49-F238E27FC236}">
                <a16:creationId xmlns:a16="http://schemas.microsoft.com/office/drawing/2014/main" id="{197BA058-D2C9-491E-AA8F-95248064B796}"/>
              </a:ext>
            </a:extLst>
          </p:cNvPr>
          <p:cNvSpPr txBox="1"/>
          <p:nvPr/>
        </p:nvSpPr>
        <p:spPr>
          <a:xfrm>
            <a:off x="539553" y="6165304"/>
            <a:ext cx="7560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i="1" dirty="0"/>
              <a:t>Er resultatet 1%-3% lavere end landsgennemsnittet, betragter vi afvigelsen som mindre kritisk og minusset er orange. Modsat de kritiske resultater, der er markeret med rød.</a:t>
            </a:r>
          </a:p>
        </p:txBody>
      </p:sp>
    </p:spTree>
    <p:extLst>
      <p:ext uri="{BB962C8B-B14F-4D97-AF65-F5344CB8AC3E}">
        <p14:creationId xmlns:p14="http://schemas.microsoft.com/office/powerpoint/2010/main" val="109022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2060848"/>
            <a:ext cx="7848872" cy="388843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sz="1900" dirty="0">
                <a:solidFill>
                  <a:schemeClr val="tx1"/>
                </a:solidFill>
              </a:rPr>
              <a:t>I </a:t>
            </a:r>
            <a:r>
              <a:rPr lang="da-DK" sz="1900" dirty="0" err="1">
                <a:solidFill>
                  <a:schemeClr val="tx1"/>
                </a:solidFill>
              </a:rPr>
              <a:t>nov</a:t>
            </a:r>
            <a:r>
              <a:rPr lang="da-DK" sz="1900" dirty="0">
                <a:solidFill>
                  <a:schemeClr val="tx1"/>
                </a:solidFill>
              </a:rPr>
              <a:t>/dec. gennemfører STUK (Styrelsen for Undervisning og Kvalitet) deres årlige kvalitetskontrol af ungdomsuddannelserne og arbejdsmarkedskurserne/AMU.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900" dirty="0">
                <a:solidFill>
                  <a:schemeClr val="tx1"/>
                </a:solidFill>
              </a:rPr>
              <a:t>Det sker ved, at de screener skolernes resultater indenfor en række kvalitetsparametre som f.eks. karakterer, gennemførelse og elev/kursist tilfredshed.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900" dirty="0">
                <a:solidFill>
                  <a:schemeClr val="tx1"/>
                </a:solidFill>
              </a:rPr>
              <a:t>Disse data er offentlig tilgængelig i </a:t>
            </a:r>
            <a:r>
              <a:rPr lang="da-DK" sz="1900" dirty="0" err="1">
                <a:solidFill>
                  <a:schemeClr val="tx1"/>
                </a:solidFill>
              </a:rPr>
              <a:t>STUKs</a:t>
            </a:r>
            <a:r>
              <a:rPr lang="da-DK" sz="1900" dirty="0">
                <a:solidFill>
                  <a:schemeClr val="tx1"/>
                </a:solidFill>
              </a:rPr>
              <a:t> datavarehus – uddannelsesstatistik.dk.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900" dirty="0">
                <a:solidFill>
                  <a:schemeClr val="tx1"/>
                </a:solidFill>
              </a:rPr>
              <a:t>STUK har en forventning om, at skolerne har indarbejdet disse kvalitetstal i deres løbende opfølgning på kvaliteten i uddannelserne samt at bestyrelsen har kendskab til skolens resultater.  </a:t>
            </a:r>
          </a:p>
          <a:p>
            <a:pPr marL="0" indent="0">
              <a:buNone/>
            </a:pPr>
            <a:endParaRPr lang="da-DK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6876B22E-CA75-401C-B7EE-6DED11D7F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/>
          </a:bodyPr>
          <a:lstStyle/>
          <a:p>
            <a:r>
              <a:rPr lang="da-DK" dirty="0"/>
              <a:t>Om kvalitetsmålene:  </a:t>
            </a:r>
          </a:p>
        </p:txBody>
      </p:sp>
    </p:spTree>
    <p:extLst>
      <p:ext uri="{BB962C8B-B14F-4D97-AF65-F5344CB8AC3E}">
        <p14:creationId xmlns:p14="http://schemas.microsoft.com/office/powerpoint/2010/main" val="253037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Kvalitetsmålene for Erhvervsuddannelserne: 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2060848"/>
            <a:ext cx="7848872" cy="381642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Flere elever skal vælge en erhvervsuddannelse direkte efter 9. eller 10. klasse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Flere skal fuldføre en erhvervsuddannelse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Erhvervsuddannelserne skal udfordre alle elever, så de bliver så dygtige, som de kan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Tilliden til og trivslen på erhvervsskolerne skal styrkes </a:t>
            </a:r>
          </a:p>
          <a:p>
            <a:pPr marL="0" indent="0">
              <a:buNone/>
            </a:pPr>
            <a:r>
              <a:rPr lang="da-DK" sz="56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36351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Autofit/>
          </a:bodyPr>
          <a:lstStyle/>
          <a:p>
            <a:r>
              <a:rPr lang="da-DK" sz="2000" dirty="0"/>
              <a:t>Mål 1: Antal ansøgere - 1. prioritets-ansøgninger fra 9. og 10. klasse</a:t>
            </a:r>
          </a:p>
        </p:txBody>
      </p:sp>
      <p:sp>
        <p:nvSpPr>
          <p:cNvPr id="9" name="Tekstfelt 8"/>
          <p:cNvSpPr txBox="1"/>
          <p:nvPr/>
        </p:nvSpPr>
        <p:spPr>
          <a:xfrm>
            <a:off x="560734" y="5867399"/>
            <a:ext cx="7251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Vi har nedgang i antallet af ansøgere, og når dermed ikke målet.</a:t>
            </a:r>
            <a:r>
              <a:rPr lang="da-DK" sz="1400" b="1" dirty="0">
                <a:solidFill>
                  <a:srgbClr val="00B050"/>
                </a:solidFill>
              </a:rPr>
              <a:t> </a:t>
            </a:r>
            <a:r>
              <a:rPr lang="da-DK" sz="1400" dirty="0"/>
              <a:t>  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38BBDEE1-FB8D-48E9-9A69-28ECE0EAE1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2480727"/>
              </p:ext>
            </p:extLst>
          </p:nvPr>
        </p:nvGraphicFramePr>
        <p:xfrm>
          <a:off x="560734" y="2068649"/>
          <a:ext cx="6531546" cy="3512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kstfelt 5">
            <a:extLst>
              <a:ext uri="{FF2B5EF4-FFF2-40B4-BE49-F238E27FC236}">
                <a16:creationId xmlns:a16="http://schemas.microsoft.com/office/drawing/2014/main" id="{9C7E163B-D133-4592-93C5-C03F8077730C}"/>
              </a:ext>
            </a:extLst>
          </p:cNvPr>
          <p:cNvSpPr txBox="1"/>
          <p:nvPr/>
        </p:nvSpPr>
        <p:spPr>
          <a:xfrm>
            <a:off x="4114800" y="2924175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da-DK" dirty="0"/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00FEAA71-0E0D-48A1-8DCA-89612F206245}"/>
              </a:ext>
            </a:extLst>
          </p:cNvPr>
          <p:cNvSpPr txBox="1"/>
          <p:nvPr/>
        </p:nvSpPr>
        <p:spPr>
          <a:xfrm>
            <a:off x="4572000" y="2420888"/>
            <a:ext cx="4320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000" b="1" dirty="0">
                <a:solidFill>
                  <a:srgbClr val="FF3300"/>
                </a:solidFill>
              </a:rPr>
              <a:t> ÷</a:t>
            </a:r>
          </a:p>
        </p:txBody>
      </p:sp>
    </p:spTree>
    <p:extLst>
      <p:ext uri="{BB962C8B-B14F-4D97-AF65-F5344CB8AC3E}">
        <p14:creationId xmlns:p14="http://schemas.microsoft.com/office/powerpoint/2010/main" val="2821579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624736" cy="1008113"/>
          </a:xfrm>
        </p:spPr>
        <p:txBody>
          <a:bodyPr>
            <a:normAutofit/>
          </a:bodyPr>
          <a:lstStyle/>
          <a:p>
            <a:r>
              <a:rPr lang="da-DK" dirty="0"/>
              <a:t>Mål 2: Fuldførelse</a:t>
            </a:r>
            <a:endParaRPr lang="da-DK" sz="2200" dirty="0"/>
          </a:p>
        </p:txBody>
      </p:sp>
      <p:sp>
        <p:nvSpPr>
          <p:cNvPr id="10" name="Tekstfelt 9"/>
          <p:cNvSpPr txBox="1"/>
          <p:nvPr/>
        </p:nvSpPr>
        <p:spPr>
          <a:xfrm>
            <a:off x="541539" y="5598448"/>
            <a:ext cx="71002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57% af de elever, der startede på et grundforløb i løbet 2019, har i 2020 gennemført mindst tre måneder af deres hovedforløb. Det er 4 procentpoint bedre end landsgennemsnittet, og vi når dermed dette måltal.</a:t>
            </a:r>
            <a:r>
              <a:rPr lang="da-DK" sz="1400" b="1" dirty="0">
                <a:solidFill>
                  <a:srgbClr val="00B050"/>
                </a:solidFill>
              </a:rPr>
              <a:t> </a:t>
            </a:r>
            <a:endParaRPr lang="da-DK" sz="1400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8E6BB9D-B5DB-4180-BA7F-B1734AD8A5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9572847"/>
              </p:ext>
            </p:extLst>
          </p:nvPr>
        </p:nvGraphicFramePr>
        <p:xfrm>
          <a:off x="539552" y="1988840"/>
          <a:ext cx="6552728" cy="345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kstfelt 8">
            <a:extLst>
              <a:ext uri="{FF2B5EF4-FFF2-40B4-BE49-F238E27FC236}">
                <a16:creationId xmlns:a16="http://schemas.microsoft.com/office/drawing/2014/main" id="{08DE758E-F068-4063-856B-FE94918EF183}"/>
              </a:ext>
            </a:extLst>
          </p:cNvPr>
          <p:cNvSpPr txBox="1"/>
          <p:nvPr/>
        </p:nvSpPr>
        <p:spPr>
          <a:xfrm>
            <a:off x="2771800" y="2596842"/>
            <a:ext cx="55780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solidFill>
                  <a:srgbClr val="00FF00"/>
                </a:solidFill>
                <a:effectLst/>
              </a:rPr>
              <a:t>√</a:t>
            </a:r>
            <a:endParaRPr lang="da-DK" sz="2000" b="1" i="0" u="none" strike="noStrike" dirty="0">
              <a:solidFill>
                <a:srgbClr val="00FF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00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/>
          </a:bodyPr>
          <a:lstStyle/>
          <a:p>
            <a:r>
              <a:rPr lang="da-DK" dirty="0"/>
              <a:t>mål 3: beskæftigelsesfrekvens</a:t>
            </a:r>
          </a:p>
        </p:txBody>
      </p:sp>
      <p:sp>
        <p:nvSpPr>
          <p:cNvPr id="9" name="Tekstfelt 8"/>
          <p:cNvSpPr txBox="1"/>
          <p:nvPr/>
        </p:nvSpPr>
        <p:spPr>
          <a:xfrm>
            <a:off x="508329" y="5589240"/>
            <a:ext cx="75665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Overgangsfrekvensen fra uddannelse til beskæftigelse for elever fra AARHUS TECH er 1% lavere end landsgennemsnittet, og vi når dermed ikke målet, men er tæt på. En afvigelse på 3% eller mindre, betragter vi som en mindre afvigelse.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B74716E-215D-4D77-BB0E-977F45E2A6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2857369"/>
              </p:ext>
            </p:extLst>
          </p:nvPr>
        </p:nvGraphicFramePr>
        <p:xfrm>
          <a:off x="508329" y="2060848"/>
          <a:ext cx="6367927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kstfelt 7">
            <a:extLst>
              <a:ext uri="{FF2B5EF4-FFF2-40B4-BE49-F238E27FC236}">
                <a16:creationId xmlns:a16="http://schemas.microsoft.com/office/drawing/2014/main" id="{378CDC43-6095-40CA-B790-014E70A49520}"/>
              </a:ext>
            </a:extLst>
          </p:cNvPr>
          <p:cNvSpPr txBox="1"/>
          <p:nvPr/>
        </p:nvSpPr>
        <p:spPr>
          <a:xfrm>
            <a:off x="2771800" y="2092786"/>
            <a:ext cx="3417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000" b="1" u="none" strike="noStrike" dirty="0">
                <a:solidFill>
                  <a:srgbClr val="FFC000"/>
                </a:solidFill>
                <a:effectLst/>
              </a:rPr>
              <a:t>÷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4254977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mål 4: elevtrivsel </a:t>
            </a:r>
            <a:br>
              <a:rPr lang="da-DK" dirty="0"/>
            </a:br>
            <a:r>
              <a:rPr lang="da-DK" dirty="0"/>
              <a:t>(Undersøgelse 2020)</a:t>
            </a:r>
          </a:p>
        </p:txBody>
      </p:sp>
      <p:sp>
        <p:nvSpPr>
          <p:cNvPr id="11" name="Tekstfelt 10"/>
          <p:cNvSpPr txBox="1"/>
          <p:nvPr/>
        </p:nvSpPr>
        <p:spPr>
          <a:xfrm>
            <a:off x="539552" y="5701073"/>
            <a:ext cx="7653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Elevtrivslen på AARHUS TECH er under landsgennemsnittet, og vi når dermed ikke målet, men er tæt på. 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E445128-C1F3-4262-877F-5C84713A95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9283942"/>
              </p:ext>
            </p:extLst>
          </p:nvPr>
        </p:nvGraphicFramePr>
        <p:xfrm>
          <a:off x="655264" y="2076449"/>
          <a:ext cx="6192687" cy="3624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kstfelt 7">
            <a:extLst>
              <a:ext uri="{FF2B5EF4-FFF2-40B4-BE49-F238E27FC236}">
                <a16:creationId xmlns:a16="http://schemas.microsoft.com/office/drawing/2014/main" id="{8B852830-5858-46B8-A65A-2659CE730502}"/>
              </a:ext>
            </a:extLst>
          </p:cNvPr>
          <p:cNvSpPr txBox="1"/>
          <p:nvPr/>
        </p:nvSpPr>
        <p:spPr>
          <a:xfrm>
            <a:off x="2790056" y="2276872"/>
            <a:ext cx="3417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000" b="1" u="none" strike="noStrike" dirty="0">
                <a:solidFill>
                  <a:srgbClr val="FFC000"/>
                </a:solidFill>
                <a:effectLst/>
              </a:rPr>
              <a:t>÷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2906455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mål 4: virksomhedstilfredsheden (Undersøgelse 2020)</a:t>
            </a:r>
          </a:p>
        </p:txBody>
      </p:sp>
      <p:sp>
        <p:nvSpPr>
          <p:cNvPr id="11" name="Tekstfelt 10"/>
          <p:cNvSpPr txBox="1"/>
          <p:nvPr/>
        </p:nvSpPr>
        <p:spPr>
          <a:xfrm>
            <a:off x="539552" y="5627159"/>
            <a:ext cx="76536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Virksomhedstilfredsheden ligger under landsgennemsnittet, og vi når dermed ikke målet. 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376EC650-01E9-49E0-AA80-756AB50B2F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01330"/>
              </p:ext>
            </p:extLst>
          </p:nvPr>
        </p:nvGraphicFramePr>
        <p:xfrm>
          <a:off x="755576" y="2132856"/>
          <a:ext cx="6264696" cy="3440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kstfelt 7">
            <a:extLst>
              <a:ext uri="{FF2B5EF4-FFF2-40B4-BE49-F238E27FC236}">
                <a16:creationId xmlns:a16="http://schemas.microsoft.com/office/drawing/2014/main" id="{01BE5D15-3D4B-4269-9A93-BA7C576F8096}"/>
              </a:ext>
            </a:extLst>
          </p:cNvPr>
          <p:cNvSpPr txBox="1"/>
          <p:nvPr/>
        </p:nvSpPr>
        <p:spPr>
          <a:xfrm>
            <a:off x="2843808" y="2492896"/>
            <a:ext cx="485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da-DK" sz="2000" b="1" u="none" strike="noStrike" dirty="0">
                <a:effectLst/>
              </a:rPr>
              <a:t> </a:t>
            </a:r>
            <a:r>
              <a:rPr lang="da-DK" sz="2000" b="1" u="none" strike="noStrike" dirty="0">
                <a:solidFill>
                  <a:srgbClr val="FF0000"/>
                </a:solidFill>
                <a:effectLst/>
              </a:rPr>
              <a:t>÷</a:t>
            </a:r>
            <a:endParaRPr lang="da-DK" sz="2000" b="1" i="0" u="none" strike="noStrike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316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udviklingsopgaver Erhvervsuddannelserne 2021/2022: 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1844824"/>
            <a:ext cx="7488832" cy="4536504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Der er i indeværende og kommende skoleår særligt fokus på at forbedre virksomhedernes tilfredshed med AARHUS TECH.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Arbejdet med virksomhedstilfredsheden er desuden temaet for årets selvevaluering. (Find selvevalueringen for EUD på skolens hjemmeside. Se under ‘Kvalitet’ og ‘Selvevaluering og handlingsplaner’.)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På de enkelte uddannelser arbejdes der desuden på at forbedre læringsmiljøet. </a:t>
            </a:r>
            <a:r>
              <a:rPr lang="da-DK" sz="2000" dirty="0"/>
              <a:t>De målrettede indsatser vil fremgå af uddannelsernes opfølgningsplaner, som bliver offentliggjorte i april/maj. (Du finder dem på skolens hjemmeside under ‘Kvalitet’ og ‘Selvevaluering og handlingsplaner’.)</a:t>
            </a:r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Generelt øget fokus på kvalitetsdata i organisationen. Kvalitetsdata vil i løbet af 2022 blive rapporteret i skolens power-BI.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98162056"/>
      </p:ext>
    </p:extLst>
  </p:cSld>
  <p:clrMapOvr>
    <a:masterClrMapping/>
  </p:clrMapOvr>
</p:sld>
</file>

<file path=ppt/theme/theme1.xml><?xml version="1.0" encoding="utf-8"?>
<a:theme xmlns:a="http://schemas.openxmlformats.org/drawingml/2006/main" name="AARHUS TECH Master_DK">
  <a:themeElements>
    <a:clrScheme name="Brugerdefineret 5">
      <a:dk1>
        <a:srgbClr val="404041"/>
      </a:dk1>
      <a:lt1>
        <a:sysClr val="window" lastClr="FFFFFF"/>
      </a:lt1>
      <a:dk2>
        <a:srgbClr val="C3C5C7"/>
      </a:dk2>
      <a:lt2>
        <a:srgbClr val="EEECE1"/>
      </a:lt2>
      <a:accent1>
        <a:srgbClr val="404041"/>
      </a:accent1>
      <a:accent2>
        <a:srgbClr val="652D86"/>
      </a:accent2>
      <a:accent3>
        <a:srgbClr val="AEB4AB"/>
      </a:accent3>
      <a:accent4>
        <a:srgbClr val="DE3831"/>
      </a:accent4>
      <a:accent5>
        <a:srgbClr val="9FD9EB"/>
      </a:accent5>
      <a:accent6>
        <a:srgbClr val="11175E"/>
      </a:accent6>
      <a:hlink>
        <a:srgbClr val="404041"/>
      </a:hlink>
      <a:folHlink>
        <a:srgbClr val="000000"/>
      </a:folHlink>
    </a:clrScheme>
    <a:fontScheme name="Klassisk kontor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ARHUSTECH_master.potx" id="{32786041-5F85-4C2F-89C3-D6BEFA288EBC}" vid="{A98A0FC0-5842-4975-8F64-4C999BBF325D}"/>
    </a:ext>
  </a:ext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f0e684f2-bab4-409c-89cc-b34f56016d57" ContentTypeId="0x01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06425679116C4E8D8C942487435496" ma:contentTypeVersion="13" ma:contentTypeDescription="Opret et nyt dokument." ma:contentTypeScope="" ma:versionID="d9d1624fe80bcb00f5680b82154c6073">
  <xsd:schema xmlns:xsd="http://www.w3.org/2001/XMLSchema" xmlns:xs="http://www.w3.org/2001/XMLSchema" xmlns:p="http://schemas.microsoft.com/office/2006/metadata/properties" xmlns:ns2="eb41724a-1d21-4070-8c69-7bb38309b80c" xmlns:ns3="45a40cf4-1ebd-4b18-8f22-57ac45f962a8" targetNamespace="http://schemas.microsoft.com/office/2006/metadata/properties" ma:root="true" ma:fieldsID="1fac7ed406c2072b3e75287cfc2e40a1" ns2:_="" ns3:_="">
    <xsd:import namespace="eb41724a-1d21-4070-8c69-7bb38309b80c"/>
    <xsd:import namespace="45a40cf4-1ebd-4b18-8f22-57ac45f962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1724a-1d21-4070-8c69-7bb38309b80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40cf4-1ebd-4b18-8f22-57ac45f962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562B11-4B9E-42F0-BB64-CB187183053B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F4DBC7BB-7F69-4AFC-87B1-AA263DD23E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C201A4-2FCC-4B2F-9D73-66905A21DA1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694812E5-DE2C-4D5E-A9CD-AC77C2B094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41724a-1d21-4070-8c69-7bb38309b80c"/>
    <ds:schemaRef ds:uri="45a40cf4-1ebd-4b18-8f22-57ac45f962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AARHUSTECH_master</Template>
  <TotalTime>4880</TotalTime>
  <Words>1141</Words>
  <Application>Microsoft Office PowerPoint</Application>
  <PresentationFormat>Skærmshow (4:3)</PresentationFormat>
  <Paragraphs>140</Paragraphs>
  <Slides>19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AARHUS TECH Master_DK</vt:lpstr>
      <vt:lpstr>Kvalitet – mål &amp; resultater for AARHUS TECH skoleåret 20/21</vt:lpstr>
      <vt:lpstr>Om kvalitetsmålene:  </vt:lpstr>
      <vt:lpstr>Kvalitetsmålene for Erhvervsuddannelserne:  </vt:lpstr>
      <vt:lpstr>Mål 1: Antal ansøgere - 1. prioritets-ansøgninger fra 9. og 10. klasse</vt:lpstr>
      <vt:lpstr>Mål 2: Fuldførelse</vt:lpstr>
      <vt:lpstr>mål 3: beskæftigelsesfrekvens</vt:lpstr>
      <vt:lpstr>mål 4: elevtrivsel  (Undersøgelse 2020)</vt:lpstr>
      <vt:lpstr>mål 4: virksomhedstilfredsheden (Undersøgelse 2020)</vt:lpstr>
      <vt:lpstr>udviklingsopgaver Erhvervsuddannelserne 2021/2022:  </vt:lpstr>
      <vt:lpstr>Kvalitetsmålene for gymnasiale uddannelser:  </vt:lpstr>
      <vt:lpstr>gennemsnitligt eksamensresultat  (BEVISÅR 2021)  </vt:lpstr>
      <vt:lpstr>Mål 2: elevtrivsel  (Undersøgelse 2020) </vt:lpstr>
      <vt:lpstr>mål 3: frafald – Et år efter påbegyndt uddannelse  (2020/2021)</vt:lpstr>
      <vt:lpstr>Overgangsfrekvens - til videregående uddannelse</vt:lpstr>
      <vt:lpstr>udviklingsopgaver AARHUS GYMNASIUM 2021/2022: </vt:lpstr>
      <vt:lpstr>Kvalitetsmålene for AMU:  </vt:lpstr>
      <vt:lpstr>resultater for amu – kursisttilfredshed (2021) </vt:lpstr>
      <vt:lpstr>udviklingsopgaver amu 2021/2022: </vt:lpstr>
      <vt:lpstr>Målopfyldelse kvalitetsmålene – skolens resultat </vt:lpstr>
    </vt:vector>
  </TitlesOfParts>
  <Company>AARHUS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Hanne Lindbo</dc:creator>
  <cp:lastModifiedBy>Mia Braamunch Rasmussen</cp:lastModifiedBy>
  <cp:revision>322</cp:revision>
  <cp:lastPrinted>2018-11-14T10:04:13Z</cp:lastPrinted>
  <dcterms:created xsi:type="dcterms:W3CDTF">2018-05-16T06:44:08Z</dcterms:created>
  <dcterms:modified xsi:type="dcterms:W3CDTF">2022-03-18T07:29:04Z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0x0101006606425679116C4E8D8C942487435496</vt:lpwstr>
  </property>
  <property fmtid="{D5CDD505-2E9C-101B-9397-08002B2CF9AE}" pid="3" name="Order">
    <vt:r8>100</vt:r8>
  </property>
</Properties>
</file>